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80" r:id="rId3"/>
    <p:sldId id="277" r:id="rId4"/>
    <p:sldId id="281" r:id="rId5"/>
    <p:sldId id="298" r:id="rId6"/>
    <p:sldId id="282" r:id="rId7"/>
    <p:sldId id="294" r:id="rId8"/>
    <p:sldId id="295" r:id="rId9"/>
    <p:sldId id="297" r:id="rId10"/>
    <p:sldId id="300" r:id="rId11"/>
    <p:sldId id="305" r:id="rId12"/>
    <p:sldId id="306" r:id="rId13"/>
    <p:sldId id="290" r:id="rId14"/>
    <p:sldId id="289" r:id="rId15"/>
    <p:sldId id="291" r:id="rId16"/>
    <p:sldId id="285" r:id="rId17"/>
    <p:sldId id="287" r:id="rId18"/>
    <p:sldId id="288" r:id="rId19"/>
    <p:sldId id="308" r:id="rId20"/>
    <p:sldId id="307" r:id="rId21"/>
    <p:sldId id="292" r:id="rId22"/>
    <p:sldId id="303" r:id="rId23"/>
    <p:sldId id="301" r:id="rId24"/>
    <p:sldId id="302" r:id="rId25"/>
    <p:sldId id="293" r:id="rId26"/>
    <p:sldId id="27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666666"/>
    <a:srgbClr val="76323F"/>
    <a:srgbClr val="361118"/>
    <a:srgbClr val="CCCCCC"/>
    <a:srgbClr val="FFFFFF"/>
    <a:srgbClr val="F3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00" autoAdjust="0"/>
  </p:normalViewPr>
  <p:slideViewPr>
    <p:cSldViewPr snapToGrid="0">
      <p:cViewPr>
        <p:scale>
          <a:sx n="66" d="100"/>
          <a:sy n="66" d="100"/>
        </p:scale>
        <p:origin x="1554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06554-3AEB-4E56-8E14-19262946791B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88F84-5D61-448D-AEF4-18172AE4B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2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88F84-5D61-448D-AEF4-18172AE4B8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707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88F84-5D61-448D-AEF4-18172AE4B8B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39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88F84-5D61-448D-AEF4-18172AE4B8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36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31A96-0FA3-4CCE-BA2A-D0DF964B5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D5331A-4BA6-4680-BA11-6B32A4D27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AEDEE-354C-4037-849A-2ABDCF8E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A8163F-0256-4A98-B039-240027D88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C793F0-2BF6-4559-8D6B-CD3BF0A2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0E7B2-02CA-4472-8EEB-D4A33442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5A2B9E-9AFD-455B-936D-4530E3AB4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A3D5B-43FA-482F-A81D-C011A5C9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B2428-474C-42C3-94F2-10A247B7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B76C60-9D1F-426C-926E-33A2909D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8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F3DD44-C3C3-44EB-A336-9FF735E4A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BBB64C-26EE-4A49-A51C-2E2203AC3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01511-7A8C-476E-B782-10E02D8E2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B8DA9-0998-46E4-B383-6B5516741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3DE55-674C-4C11-BCD2-E5E7A2BF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34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D0197-76B3-49A8-96D5-A1C405B1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2E62E-FC96-47F7-9A49-65EF95EC9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E19D8-4CF1-423E-8E6C-B931E66BE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7B9424-7BC6-407C-8BB3-D532A48EC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D39CF-438E-4B65-B41F-C758BFA1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32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B6A77-DFEF-4CD4-AB6B-3410C002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80A569-9447-443A-9E60-8B1242552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4142E-DA49-424D-956B-2658AC6B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CACCF-1093-4EF5-AF0E-BE8F7EA8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94DA1-4937-4A08-BF7E-61777AC3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8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97E25-922A-47F5-8B1A-E7BF1561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A8F0F8-B5F6-4B21-8C9A-2E1385A5A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12C299-1302-4ADD-9E23-144DEC814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700E0A-6210-4630-AC58-486ACBA7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85D22-6395-467A-94E6-92FA30AA9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FC0481-C221-4659-8ADD-B7528757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1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BE318-6E23-455D-A0F3-06920650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7E0382-3FC2-4432-8BC5-977F28FD5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178D51-2687-4958-BE4E-FD48558F3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795CAC-060C-4E36-A2F1-601BD2971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A9D93A-BE21-4848-B74C-4298DAE2C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9A4DB6-40C7-43B6-9AA4-214E7A14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99DCA2-5DD1-423F-9B45-DB3D82BA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5CC04D-D1AB-4F87-B284-9752D0A7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3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4C0D0-F093-4D00-9683-67C1CA25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331E47-06F5-4C38-94D6-88547F17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6E5545-705C-424F-BF89-B59FDCA4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A5AC8-1A8F-4203-8670-0DB524A5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26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1D1BEB-7E57-44E2-8A91-D0DFFBB2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F29FF9-90CD-4E8C-863C-C64B8346C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77518B-D2A4-4903-819C-77C48C38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53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58867-D12F-47D7-912D-56E787DA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BA812-9125-4581-AC1B-27A923941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FB5ABC-3DDB-48E5-85F5-CE89E3FB3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79726A-762F-4F2B-A389-318FA9AD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A22669-C73C-48B7-8EB7-83904E4B6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840BF-51AB-4FE9-8E35-07ABA17C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68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69E7C-EACB-41A9-9B05-F27CE6F9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2826E1-FCEB-4B5B-AEDB-362D9022E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F6466-7427-4B01-BAD4-337B6BD82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6F6D7E-2BEB-43EF-A6CD-D614659C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314E31-B321-403D-9485-9B6B4620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73183-16C7-467E-B23F-9058E3E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8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3D8F00-7245-4F54-9577-CB933DCF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DD1CD-8C14-4627-9349-33F2AD3CF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97B02-EE28-43F8-B743-368F4F6067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DD3F4-8AA9-43EC-A921-C2AFDEAA1A90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96D7B-4985-492E-8C3C-A2906CAAA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6FFC2-48ED-4B6F-ADCC-363D387CB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6617D-D905-4EE5-8557-7A974707C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3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A80297-3823-4540-832F-9C1D59A8E5FE}"/>
              </a:ext>
            </a:extLst>
          </p:cNvPr>
          <p:cNvGrpSpPr/>
          <p:nvPr/>
        </p:nvGrpSpPr>
        <p:grpSpPr>
          <a:xfrm>
            <a:off x="-2" y="-2"/>
            <a:ext cx="12192002" cy="6858002"/>
            <a:chOff x="-2" y="-2"/>
            <a:chExt cx="12192002" cy="685800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DCF8D86-92A2-4E8A-931E-8614CAF67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78" b="32421"/>
            <a:stretch/>
          </p:blipFill>
          <p:spPr>
            <a:xfrm flipH="1">
              <a:off x="0" y="-1"/>
              <a:ext cx="12192000" cy="6858001"/>
            </a:xfrm>
            <a:prstGeom prst="rect">
              <a:avLst/>
            </a:prstGeom>
          </p:spPr>
        </p:pic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E3EB477A-81B7-48DD-8327-057961B0ED93}"/>
                </a:ext>
              </a:extLst>
            </p:cNvPr>
            <p:cNvSpPr/>
            <p:nvPr/>
          </p:nvSpPr>
          <p:spPr>
            <a:xfrm rot="5400000">
              <a:off x="4381499" y="-4381499"/>
              <a:ext cx="3429000" cy="12191998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FA836294-26CC-45F4-8D23-574F0802DB23}"/>
                </a:ext>
              </a:extLst>
            </p:cNvPr>
            <p:cNvSpPr/>
            <p:nvPr/>
          </p:nvSpPr>
          <p:spPr>
            <a:xfrm rot="5400000">
              <a:off x="3447141" y="-3447145"/>
              <a:ext cx="5297716" cy="12192002"/>
            </a:xfrm>
            <a:prstGeom prst="rtTriangl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800"/>
            </a:p>
          </p:txBody>
        </p:sp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F47212D0-F23B-4F88-8587-5E6B39C8F274}"/>
                </a:ext>
              </a:extLst>
            </p:cNvPr>
            <p:cNvSpPr/>
            <p:nvPr/>
          </p:nvSpPr>
          <p:spPr>
            <a:xfrm rot="5400000">
              <a:off x="2667000" y="-2667000"/>
              <a:ext cx="6858000" cy="12192000"/>
            </a:xfrm>
            <a:prstGeom prst="rtTriangl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FA2B0E2-2574-49A6-BEF1-69E09D7162FA}"/>
                </a:ext>
              </a:extLst>
            </p:cNvPr>
            <p:cNvSpPr/>
            <p:nvPr/>
          </p:nvSpPr>
          <p:spPr>
            <a:xfrm rot="5400000">
              <a:off x="5183189" y="-5183191"/>
              <a:ext cx="1825622" cy="12192000"/>
            </a:xfrm>
            <a:prstGeom prst="rtTriangl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7E8CE0-D954-4BEC-A66E-05885C639300}"/>
                </a:ext>
              </a:extLst>
            </p:cNvPr>
            <p:cNvSpPr txBox="1"/>
            <p:nvPr/>
          </p:nvSpPr>
          <p:spPr>
            <a:xfrm>
              <a:off x="9807807" y="2757714"/>
              <a:ext cx="323165" cy="923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endParaRPr lang="ko-KR" altLang="en-US" sz="9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1E636C-E50D-4CCD-B225-E006EC666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8" y="269241"/>
            <a:ext cx="4811566" cy="12028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DC0AA23-06EB-4714-BC8F-5FD976D8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98" y="1741373"/>
            <a:ext cx="8482515" cy="1325563"/>
          </a:xfrm>
        </p:spPr>
        <p:txBody>
          <a:bodyPr>
            <a:noAutofit/>
          </a:bodyPr>
          <a:lstStyle/>
          <a:p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Web Develop Project</a:t>
            </a:r>
            <a:br>
              <a:rPr lang="en-US" altLang="ko-KR" sz="5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30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with </a:t>
            </a:r>
            <a:r>
              <a:rPr lang="en-US" altLang="ko-KR" sz="3000" b="1" dirty="0" err="1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OpenAPI</a:t>
            </a:r>
            <a:r>
              <a:rPr lang="en-US" altLang="ko-KR" sz="30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&amp; SCSS</a:t>
            </a:r>
            <a:endParaRPr lang="ko-KR" altLang="en-US" sz="3000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94CDB1-785F-4E51-9AD1-19D2E69673E6}"/>
              </a:ext>
            </a:extLst>
          </p:cNvPr>
          <p:cNvSpPr txBox="1"/>
          <p:nvPr/>
        </p:nvSpPr>
        <p:spPr>
          <a:xfrm>
            <a:off x="9669306" y="2757714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206190-88A0-4C82-9683-C5FDB290873E}"/>
              </a:ext>
            </a:extLst>
          </p:cNvPr>
          <p:cNvSpPr txBox="1"/>
          <p:nvPr/>
        </p:nvSpPr>
        <p:spPr>
          <a:xfrm>
            <a:off x="167999" y="3436322"/>
            <a:ext cx="4285147" cy="1283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MBC</a:t>
            </a:r>
            <a:r>
              <a:rPr lang="ko-KR" altLang="en-US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아카데미 </a:t>
            </a:r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UI/UX </a:t>
            </a:r>
            <a:r>
              <a:rPr lang="ko-KR" altLang="en-US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웹디자인 과정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2025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월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1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 부터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2025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월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3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일까지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남 어진 </a:t>
            </a:r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(Jake Nam)</a:t>
            </a:r>
          </a:p>
        </p:txBody>
      </p:sp>
    </p:spTree>
    <p:extLst>
      <p:ext uri="{BB962C8B-B14F-4D97-AF65-F5344CB8AC3E}">
        <p14:creationId xmlns:p14="http://schemas.microsoft.com/office/powerpoint/2010/main" val="175767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AB66BB-5B48-413A-8196-8598B329D443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F0B4988-1A5E-48BB-BDBA-726DA5EECDA2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3956D64-8D90-4672-8398-C605964DF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312456E5-7C27-4F42-BE8A-86A292A665A8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1468BEEC-67E3-4BAA-B780-5878120B87C2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A2E574E4-90EB-443A-8703-2B9011D860C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57248FB0-F9B2-42CF-B090-91AABEC70ED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7DFF3B-7AAD-4EE2-BDC5-D297CFE440FF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1EC0CE39-6508-4891-9F02-8E353374C826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b="1" dirty="0" err="1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KakaoBook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Step 2. Rest API 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송수신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E7CD63-CCA0-42BB-BCDD-89FAEB110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82" b="1"/>
          <a:stretch/>
        </p:blipFill>
        <p:spPr>
          <a:xfrm>
            <a:off x="2800350" y="2349500"/>
            <a:ext cx="6591300" cy="4143375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C8B0007-165B-4254-AB2A-A7A01BF3C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324"/>
            <a:ext cx="10515600" cy="726622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buBlip>
                <a:blip r:embed="rId4"/>
              </a:buBlip>
            </a:pPr>
            <a:r>
              <a:rPr lang="ko-KR" altLang="en-US" b="1" dirty="0">
                <a:ln w="0">
                  <a:solidFill>
                    <a:srgbClr val="33333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접속 </a:t>
            </a:r>
            <a:r>
              <a:rPr lang="ko-KR" altLang="en-US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성공시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수신되는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Promise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형태로 생성</a:t>
            </a:r>
            <a:endParaRPr lang="en-US" altLang="ko-KR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33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AB66BB-5B48-413A-8196-8598B329D443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F0B4988-1A5E-48BB-BDBA-726DA5EECDA2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3956D64-8D90-4672-8398-C605964DF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312456E5-7C27-4F42-BE8A-86A292A665A8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1468BEEC-67E3-4BAA-B780-5878120B87C2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A2E574E4-90EB-443A-8703-2B9011D860C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57248FB0-F9B2-42CF-B090-91AABEC70ED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7DFF3B-7AAD-4EE2-BDC5-D297CFE440FF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1EC0CE39-6508-4891-9F02-8E353374C826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b="1" dirty="0" err="1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KakaoBook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Step 3. Promise data 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 방법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C8B0007-165B-4254-AB2A-A7A01BF3C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324"/>
            <a:ext cx="10515600" cy="726622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buBlip>
                <a:blip r:embed="rId3"/>
              </a:buBlip>
            </a:pPr>
            <a:r>
              <a:rPr lang="ko-KR" altLang="en-US" b="1" dirty="0">
                <a:ln w="0">
                  <a:solidFill>
                    <a:srgbClr val="33333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ex)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도서 목록 슬라이드</a:t>
            </a:r>
            <a:endParaRPr lang="en-US" altLang="ko-KR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2C5EA3-B0E7-456F-853E-EF9D2E87F1B5}"/>
              </a:ext>
            </a:extLst>
          </p:cNvPr>
          <p:cNvGrpSpPr/>
          <p:nvPr/>
        </p:nvGrpSpPr>
        <p:grpSpPr>
          <a:xfrm>
            <a:off x="398697" y="2594312"/>
            <a:ext cx="5805322" cy="3637764"/>
            <a:chOff x="354274" y="2423005"/>
            <a:chExt cx="4793291" cy="30035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99C550-B813-4A4B-B296-AEFA3AD3F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103" b="59575"/>
            <a:stretch/>
          </p:blipFill>
          <p:spPr>
            <a:xfrm>
              <a:off x="677576" y="2423005"/>
              <a:ext cx="3303297" cy="88024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005DD5-0298-47DE-B1AD-D275E53A9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6317"/>
            <a:stretch/>
          </p:blipFill>
          <p:spPr>
            <a:xfrm>
              <a:off x="354274" y="3428999"/>
              <a:ext cx="2516318" cy="199760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F4F565-420C-4FF8-924A-C0E5EB873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2580" b="83916"/>
            <a:stretch/>
          </p:blipFill>
          <p:spPr>
            <a:xfrm>
              <a:off x="3015482" y="3428999"/>
              <a:ext cx="2115507" cy="3813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168E08E-471D-40E4-A3F1-9E7F9609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15482" y="3936100"/>
              <a:ext cx="2132083" cy="994722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6355A99-42F6-4AB8-A575-E97C86C34F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0" t="13228" r="20833" b="34703"/>
          <a:stretch/>
        </p:blipFill>
        <p:spPr>
          <a:xfrm>
            <a:off x="7154831" y="3133719"/>
            <a:ext cx="4638472" cy="2039862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B1DCC84-BADF-4B14-9FC8-E6A0A2BD4590}"/>
              </a:ext>
            </a:extLst>
          </p:cNvPr>
          <p:cNvSpPr/>
          <p:nvPr/>
        </p:nvSpPr>
        <p:spPr>
          <a:xfrm rot="16200000">
            <a:off x="6101824" y="4044371"/>
            <a:ext cx="979055" cy="329561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3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AB66BB-5B48-413A-8196-8598B329D443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F0B4988-1A5E-48BB-BDBA-726DA5EECDA2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3956D64-8D90-4672-8398-C605964DF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312456E5-7C27-4F42-BE8A-86A292A665A8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1468BEEC-67E3-4BAA-B780-5878120B87C2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A2E574E4-90EB-443A-8703-2B9011D860C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57248FB0-F9B2-42CF-B090-91AABEC70ED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7DFF3B-7AAD-4EE2-BDC5-D297CFE440FF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1EC0CE39-6508-4891-9F02-8E353374C826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Scroll</a:t>
            </a:r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Action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Header, 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결과</a:t>
            </a: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subpage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tags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고정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5EDA2B-4110-415C-ABE8-389BE710D861}"/>
              </a:ext>
            </a:extLst>
          </p:cNvPr>
          <p:cNvGrpSpPr/>
          <p:nvPr/>
        </p:nvGrpSpPr>
        <p:grpSpPr>
          <a:xfrm>
            <a:off x="246743" y="2973150"/>
            <a:ext cx="11698514" cy="2392038"/>
            <a:chOff x="-759150" y="2027222"/>
            <a:chExt cx="13710301" cy="28033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FB7B200-4A0D-4D5F-BF3B-DE6F00F8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2" r="17002"/>
            <a:stretch/>
          </p:blipFill>
          <p:spPr>
            <a:xfrm>
              <a:off x="-759150" y="2027222"/>
              <a:ext cx="4027987" cy="280323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7058AA-ABC6-49F3-B754-80EF89B9D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2" r="17002"/>
            <a:stretch/>
          </p:blipFill>
          <p:spPr>
            <a:xfrm>
              <a:off x="8923164" y="2027222"/>
              <a:ext cx="4027987" cy="280323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4F47258-0D4D-43B4-8382-39F0755B9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2" r="17002"/>
            <a:stretch/>
          </p:blipFill>
          <p:spPr>
            <a:xfrm>
              <a:off x="4082007" y="2027383"/>
              <a:ext cx="4027987" cy="2803236"/>
            </a:xfrm>
            <a:prstGeom prst="rect">
              <a:avLst/>
            </a:prstGeom>
          </p:spPr>
        </p:pic>
      </p:grp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A16F91D-FD5A-4036-82CC-4B3100A119CD}"/>
              </a:ext>
            </a:extLst>
          </p:cNvPr>
          <p:cNvSpPr/>
          <p:nvPr/>
        </p:nvSpPr>
        <p:spPr>
          <a:xfrm rot="16200000">
            <a:off x="3151998" y="3941452"/>
            <a:ext cx="1757218" cy="455295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Scroll</a:t>
            </a:r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5AB9D382-0DAA-468A-8DFD-DA0FD8B09027}"/>
              </a:ext>
            </a:extLst>
          </p:cNvPr>
          <p:cNvSpPr/>
          <p:nvPr/>
        </p:nvSpPr>
        <p:spPr>
          <a:xfrm rot="16200000">
            <a:off x="7282785" y="3941453"/>
            <a:ext cx="1757218" cy="455295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Scroll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08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AB66BB-5B48-413A-8196-8598B329D443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F0B4988-1A5E-48BB-BDBA-726DA5EECDA2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3956D64-8D90-4672-8398-C605964DF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312456E5-7C27-4F42-BE8A-86A292A665A8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1468BEEC-67E3-4BAA-B780-5878120B87C2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A2E574E4-90EB-443A-8703-2B9011D860C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57248FB0-F9B2-42CF-B090-91AABEC70ED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7DFF3B-7AAD-4EE2-BDC5-D297CFE440FF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1EC0CE39-6508-4891-9F02-8E353374C826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Scroll</a:t>
            </a:r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Action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Header, 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결과</a:t>
            </a: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subpage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tags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고정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A63B84-EB7C-4B0F-9445-DCE794ED5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33" y="2140027"/>
            <a:ext cx="3461911" cy="1356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168072-1394-4EBE-9BDF-8C45CD63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73" y="2098736"/>
            <a:ext cx="4135696" cy="279547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9957E1-AA0A-47D6-B04B-40379CBCD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933" y="4421809"/>
            <a:ext cx="5498922" cy="586705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28B4282-3024-4401-87F6-0CFE094D1AB2}"/>
              </a:ext>
            </a:extLst>
          </p:cNvPr>
          <p:cNvGrpSpPr/>
          <p:nvPr/>
        </p:nvGrpSpPr>
        <p:grpSpPr>
          <a:xfrm>
            <a:off x="1156272" y="5167324"/>
            <a:ext cx="4135695" cy="409145"/>
            <a:chOff x="1156272" y="5167324"/>
            <a:chExt cx="4135695" cy="409145"/>
          </a:xfrm>
        </p:grpSpPr>
        <p:sp>
          <p:nvSpPr>
            <p:cNvPr id="40" name="사다리꼴 39">
              <a:extLst>
                <a:ext uri="{FF2B5EF4-FFF2-40B4-BE49-F238E27FC236}">
                  <a16:creationId xmlns:a16="http://schemas.microsoft.com/office/drawing/2014/main" id="{B1ADC5D7-4462-46D5-B0AD-B4B7F4BEC8CA}"/>
                </a:ext>
              </a:extLst>
            </p:cNvPr>
            <p:cNvSpPr/>
            <p:nvPr/>
          </p:nvSpPr>
          <p:spPr>
            <a:xfrm rot="10800000">
              <a:off x="1156272" y="5167324"/>
              <a:ext cx="4135695" cy="409145"/>
            </a:xfrm>
            <a:prstGeom prst="trapezoid">
              <a:avLst>
                <a:gd name="adj" fmla="val 85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6280F1-2A92-4AA3-AA14-3323E2DE849D}"/>
                </a:ext>
              </a:extLst>
            </p:cNvPr>
            <p:cNvSpPr txBox="1"/>
            <p:nvPr/>
          </p:nvSpPr>
          <p:spPr>
            <a:xfrm>
              <a:off x="1507938" y="5187232"/>
              <a:ext cx="343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상세페이지 상세정보 </a:t>
              </a:r>
              <a:r>
                <a:rPr lang="en-US" altLang="ko-KR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Tab </a:t>
              </a:r>
              <a:r>
                <a:rPr lang="ko-KR" altLang="en-US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고정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906DE7F-440B-4D33-836C-E1214DCF435E}"/>
              </a:ext>
            </a:extLst>
          </p:cNvPr>
          <p:cNvGrpSpPr/>
          <p:nvPr/>
        </p:nvGrpSpPr>
        <p:grpSpPr>
          <a:xfrm>
            <a:off x="5833697" y="3693790"/>
            <a:ext cx="3461912" cy="409145"/>
            <a:chOff x="1156272" y="5167324"/>
            <a:chExt cx="4135695" cy="409145"/>
          </a:xfrm>
        </p:grpSpPr>
        <p:sp>
          <p:nvSpPr>
            <p:cNvPr id="44" name="사다리꼴 43">
              <a:extLst>
                <a:ext uri="{FF2B5EF4-FFF2-40B4-BE49-F238E27FC236}">
                  <a16:creationId xmlns:a16="http://schemas.microsoft.com/office/drawing/2014/main" id="{F19CC7C1-205D-4A12-91C1-3B07672DE953}"/>
                </a:ext>
              </a:extLst>
            </p:cNvPr>
            <p:cNvSpPr/>
            <p:nvPr/>
          </p:nvSpPr>
          <p:spPr>
            <a:xfrm rot="10800000">
              <a:off x="1156272" y="5167324"/>
              <a:ext cx="4135695" cy="409145"/>
            </a:xfrm>
            <a:prstGeom prst="trapezoid">
              <a:avLst>
                <a:gd name="adj" fmla="val 85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974FBC5-A5C8-49E8-B124-D9995FCB6FB2}"/>
                </a:ext>
              </a:extLst>
            </p:cNvPr>
            <p:cNvSpPr txBox="1"/>
            <p:nvPr/>
          </p:nvSpPr>
          <p:spPr>
            <a:xfrm>
              <a:off x="1507938" y="5187232"/>
              <a:ext cx="343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Header </a:t>
              </a:r>
              <a:r>
                <a:rPr lang="ko-KR" altLang="en-US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고정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F41B2D9-1467-40A8-8E86-BE595FF9C21C}"/>
              </a:ext>
            </a:extLst>
          </p:cNvPr>
          <p:cNvGrpSpPr/>
          <p:nvPr/>
        </p:nvGrpSpPr>
        <p:grpSpPr>
          <a:xfrm>
            <a:off x="5818933" y="5292318"/>
            <a:ext cx="5498922" cy="409145"/>
            <a:chOff x="1156272" y="5167324"/>
            <a:chExt cx="4135695" cy="409145"/>
          </a:xfrm>
        </p:grpSpPr>
        <p:sp>
          <p:nvSpPr>
            <p:cNvPr id="47" name="사다리꼴 46">
              <a:extLst>
                <a:ext uri="{FF2B5EF4-FFF2-40B4-BE49-F238E27FC236}">
                  <a16:creationId xmlns:a16="http://schemas.microsoft.com/office/drawing/2014/main" id="{2BFB91A7-B73D-434C-8AEA-C093FE56032C}"/>
                </a:ext>
              </a:extLst>
            </p:cNvPr>
            <p:cNvSpPr/>
            <p:nvPr/>
          </p:nvSpPr>
          <p:spPr>
            <a:xfrm rot="10800000">
              <a:off x="1156272" y="5167324"/>
              <a:ext cx="4135695" cy="409145"/>
            </a:xfrm>
            <a:prstGeom prst="trapezoid">
              <a:avLst>
                <a:gd name="adj" fmla="val 85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9186E0-EF96-42B6-A16B-A51F17325A60}"/>
                </a:ext>
              </a:extLst>
            </p:cNvPr>
            <p:cNvSpPr txBox="1"/>
            <p:nvPr/>
          </p:nvSpPr>
          <p:spPr>
            <a:xfrm>
              <a:off x="1507938" y="5187232"/>
              <a:ext cx="3432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상세페이지 구매 </a:t>
              </a:r>
              <a:r>
                <a:rPr lang="en-US" altLang="ko-KR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Tab</a:t>
              </a:r>
              <a:r>
                <a:rPr lang="ko-KR" altLang="en-US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20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B3C38DA6-A371-4FC5-9943-979E8F9B7221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89EE868-4AED-4FC7-9939-E657C2A9954B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340DA3F2-BBAC-4199-89C5-45FC53840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44" name="직각 삼각형 43">
                <a:extLst>
                  <a:ext uri="{FF2B5EF4-FFF2-40B4-BE49-F238E27FC236}">
                    <a16:creationId xmlns:a16="http://schemas.microsoft.com/office/drawing/2014/main" id="{E5783BA9-7C95-4002-AE4E-F337147CD61B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45" name="직각 삼각형 44">
                <a:extLst>
                  <a:ext uri="{FF2B5EF4-FFF2-40B4-BE49-F238E27FC236}">
                    <a16:creationId xmlns:a16="http://schemas.microsoft.com/office/drawing/2014/main" id="{98B0F900-7C11-4FFE-ABA5-6C136E4ACF5D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6" name="직각 삼각형 45">
                <a:extLst>
                  <a:ext uri="{FF2B5EF4-FFF2-40B4-BE49-F238E27FC236}">
                    <a16:creationId xmlns:a16="http://schemas.microsoft.com/office/drawing/2014/main" id="{8061B6E9-9D36-4AC8-925F-09F75CA5FAEA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47" name="직각 삼각형 46">
                <a:extLst>
                  <a:ext uri="{FF2B5EF4-FFF2-40B4-BE49-F238E27FC236}">
                    <a16:creationId xmlns:a16="http://schemas.microsoft.com/office/drawing/2014/main" id="{5752D40F-D0E5-4EC7-AF48-825657187C3A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93DC41-E74F-43DE-94D8-A58CF3868F43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8D7392E5-C632-413D-957B-4D600105E893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Scroll</a:t>
            </a:r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Action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Main page banner Fade 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효과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3F44C4-F690-4999-AFD2-E20E3E6E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6" y="3141394"/>
            <a:ext cx="6753225" cy="21240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6FDEAA-7DA7-41E1-AD8A-317F04DA4D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32" r="9591" b="48687"/>
          <a:stretch/>
        </p:blipFill>
        <p:spPr>
          <a:xfrm>
            <a:off x="8420073" y="4850372"/>
            <a:ext cx="2753472" cy="1033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078B0D-C358-4AEF-8E62-3B98080B27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2" b="42988"/>
          <a:stretch/>
        </p:blipFill>
        <p:spPr>
          <a:xfrm>
            <a:off x="8420073" y="2850112"/>
            <a:ext cx="2743327" cy="1156011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A708147-271F-4BF8-818E-02D15EAE329B}"/>
              </a:ext>
            </a:extLst>
          </p:cNvPr>
          <p:cNvSpPr/>
          <p:nvPr/>
        </p:nvSpPr>
        <p:spPr>
          <a:xfrm>
            <a:off x="9302208" y="4263467"/>
            <a:ext cx="979055" cy="329561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B4A17-6A77-4E04-AA5A-341FBBFF35CB}"/>
              </a:ext>
            </a:extLst>
          </p:cNvPr>
          <p:cNvSpPr txBox="1"/>
          <p:nvPr/>
        </p:nvSpPr>
        <p:spPr>
          <a:xfrm>
            <a:off x="838200" y="1840214"/>
            <a:ext cx="717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ko-KR" altLang="en-US" sz="2800" b="1" dirty="0">
                <a:ln w="0">
                  <a:gradFill>
                    <a:gsLst>
                      <a:gs pos="0">
                        <a:srgbClr val="361118"/>
                      </a:gs>
                      <a:gs pos="50000">
                        <a:schemeClr val="bg1"/>
                      </a:gs>
                      <a:gs pos="100000">
                        <a:srgbClr val="76323F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8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일정 위치에서 </a:t>
            </a:r>
            <a:r>
              <a:rPr lang="en-US" altLang="ko-KR" sz="28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Banner</a:t>
            </a:r>
            <a:r>
              <a:rPr lang="ko-KR" altLang="en-US" sz="28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내 이미지 </a:t>
            </a:r>
            <a:r>
              <a:rPr lang="en-US" altLang="ko-KR" sz="28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Fade In</a:t>
            </a:r>
            <a:endParaRPr lang="ko-KR" altLang="en-US" sz="2800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59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6EE10F1-B6C3-4AAD-8BD8-0E80B9CB9EC2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001CAF7-DFAD-416F-80DE-0203D986A224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E43D20B-C18F-434B-9275-A5CDE8137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623B9E32-3742-43C1-8CCB-36176730D953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 dirty="0"/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268614EA-8402-40D4-8C70-B77602D39BE5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2FD65E23-51DF-4240-97A7-3A108ED2BDA1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D63A2990-5B90-4941-BE7C-02216EB61597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C86EE6-2090-43EE-97BE-D66407308500}"/>
                  </a:ext>
                </a:extLst>
              </p:cNvPr>
              <p:cNvSpPr txBox="1"/>
              <p:nvPr/>
            </p:nvSpPr>
            <p:spPr>
              <a:xfrm>
                <a:off x="9823195" y="2757714"/>
                <a:ext cx="307777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800" dirty="0"/>
              </a:p>
            </p:txBody>
          </p:sp>
        </p:grp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40F62383-B4E6-4A3C-B3C2-F3D03F27C263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Banner</a:t>
            </a:r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Swiper </a:t>
            </a:r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 Slide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Fade In &amp; Out Swiper</a:t>
            </a:r>
            <a:endParaRPr lang="ko-KR" altLang="en-US" sz="3900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854BB4-1E87-4811-A2DE-6C667D740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3"/>
          <a:stretch/>
        </p:blipFill>
        <p:spPr>
          <a:xfrm>
            <a:off x="5972474" y="4244042"/>
            <a:ext cx="6017171" cy="240073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158BD4-CA22-4573-9D4D-AA72496CC809}"/>
              </a:ext>
            </a:extLst>
          </p:cNvPr>
          <p:cNvGrpSpPr/>
          <p:nvPr/>
        </p:nvGrpSpPr>
        <p:grpSpPr>
          <a:xfrm>
            <a:off x="202355" y="1972316"/>
            <a:ext cx="6913203" cy="4520559"/>
            <a:chOff x="348040" y="1530345"/>
            <a:chExt cx="8705850" cy="56927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70D8A05-D32C-4C0F-8D15-033E36882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040" y="5222870"/>
              <a:ext cx="4000500" cy="20002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167DCC4-C35F-4DE8-8AB9-1E33CFBBD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040" y="2333237"/>
              <a:ext cx="7010400" cy="27432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DA851E9-1A21-4B58-A5CD-A392D5D7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040" y="1530345"/>
              <a:ext cx="8705850" cy="70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02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8A5D16C1-81EF-49F7-B873-0C1BE2AB1755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AC03098-B31C-427A-9E5D-9C9DDF1A688E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8E328052-49DE-456B-A08B-6AD9C9E51C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1475AA58-28EE-478B-9178-A41157CB2FB9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B12852AE-69DE-4995-ACBD-E9862132429F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AD8559C1-BD17-42C4-9F5B-F4D0869627B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74366438-030B-4512-8BE5-2824DD82D5A9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162FF9-9244-4880-A396-13148453D99F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7E5382A1-072B-48C6-982C-43B4471B4746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도서 목록 </a:t>
            </a:r>
            <a: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Slide</a:t>
            </a:r>
            <a:endParaRPr lang="ko-KR" altLang="en-US" sz="6600" b="1" dirty="0">
              <a:solidFill>
                <a:srgbClr val="76323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017790-45A3-48ED-91A3-429DF9FA1CD7}"/>
              </a:ext>
            </a:extLst>
          </p:cNvPr>
          <p:cNvGrpSpPr/>
          <p:nvPr/>
        </p:nvGrpSpPr>
        <p:grpSpPr>
          <a:xfrm>
            <a:off x="406400" y="2349954"/>
            <a:ext cx="11379200" cy="3882122"/>
            <a:chOff x="609486" y="2348304"/>
            <a:chExt cx="10995160" cy="37511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195EFB-C229-4064-B08B-56DAAD0C3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486" y="2348304"/>
              <a:ext cx="5361092" cy="375110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35F4D40-B1F0-432E-AEB4-089DC5A7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424" y="3388434"/>
              <a:ext cx="5383222" cy="2710975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312E4879-8916-4537-B486-0DC60B33C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0" t="13228" r="20833" b="34703"/>
          <a:stretch/>
        </p:blipFill>
        <p:spPr>
          <a:xfrm>
            <a:off x="7134428" y="1247053"/>
            <a:ext cx="4638472" cy="20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5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D74C79-4502-4035-8B0E-F3061322A92C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832D6E6-D347-4E7E-9E2C-2E931DE343D4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1CFF350-F7A8-4C04-A957-39E2CBBE6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0A87DC10-17B5-447C-9F53-4FF4305EA15F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91B30FAC-4D71-4CC3-8DD7-7F38A3975C4B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C23C99A3-2AC5-4DF9-A769-467BD78D2923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1912C2EA-A686-4E1E-A585-779B3F7239B6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E1224C-DD97-4C00-90A1-D9C679F9AC6E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117551A4-DA4A-46DB-A3E1-202FC1BDD2FC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8946455-85D3-4C03-A02F-F53216B0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3" y="2025016"/>
            <a:ext cx="3875314" cy="19215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B8E605-2304-4B57-A879-FA449DA5E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3" y="4443094"/>
            <a:ext cx="3875314" cy="1921510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CFBFD76A-23B8-446A-A59B-9A73F2EEF17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도서 검색 기능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비동기 방식으로 모든 화면에서 개시</a:t>
            </a: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165A8F5-4717-4D2C-84E6-B0E4F497ABCD}"/>
              </a:ext>
            </a:extLst>
          </p:cNvPr>
          <p:cNvSpPr/>
          <p:nvPr/>
        </p:nvSpPr>
        <p:spPr>
          <a:xfrm>
            <a:off x="2304472" y="4030029"/>
            <a:ext cx="979055" cy="329561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7DC3A9B-2D03-4C35-9A81-A786512BB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29" y="2078871"/>
            <a:ext cx="6380165" cy="2882199"/>
          </a:xfrm>
          <a:prstGeom prst="rect">
            <a:avLst/>
          </a:prstGeom>
        </p:spPr>
      </p:pic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E03506AD-5017-439E-ABC3-8F9F30440B86}"/>
              </a:ext>
            </a:extLst>
          </p:cNvPr>
          <p:cNvSpPr txBox="1">
            <a:spLocks/>
          </p:cNvSpPr>
          <p:nvPr/>
        </p:nvSpPr>
        <p:spPr>
          <a:xfrm>
            <a:off x="5159828" y="5214316"/>
            <a:ext cx="6380165" cy="9542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결과 처리 방법은 도서 목록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Slide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 방식과 동일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73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891BF3-3F95-4A8F-B4DC-8D6C127600CD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1026659-30C0-4B6E-835D-1E72FBF89545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5419468-99AA-42F8-A246-96D0E70DA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CC8EE95B-12D0-44F0-9F22-424E696A4E73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CF428CEC-9BED-467B-B0A9-4E197FB798D7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200"/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105A6046-7FE3-4CC5-B1F6-A920B56ACC26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F36F125F-D915-4FDF-A021-B8E240C66CAB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0B452C-34B4-4436-8582-B0D2D9511D99}"/>
                  </a:ext>
                </a:extLst>
              </p:cNvPr>
              <p:cNvSpPr txBox="1"/>
              <p:nvPr/>
            </p:nvSpPr>
            <p:spPr>
              <a:xfrm>
                <a:off x="9761640" y="2757714"/>
                <a:ext cx="369332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1200" dirty="0"/>
              </a:p>
            </p:txBody>
          </p:sp>
        </p:grp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6952E59C-FC40-4F7A-9E41-482617CDD601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4FB536D-8CAC-4942-BEF0-80FE48EDF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2" y="2977456"/>
            <a:ext cx="4949827" cy="3468677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8C3E423E-0E98-440E-91EC-8E25E1F07E7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상세페이지 구매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Tab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정보 불러오기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72DF7EF-2D3A-4FB6-AF24-3563CC178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32" y="1905006"/>
            <a:ext cx="6810830" cy="97560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7D97F2D-F05B-47C3-AC44-DE4C5E2B7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443" y="2977456"/>
            <a:ext cx="5035365" cy="3587763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E1354C47-76C5-4953-8118-656BBDD618BE}"/>
              </a:ext>
            </a:extLst>
          </p:cNvPr>
          <p:cNvSpPr/>
          <p:nvPr/>
        </p:nvSpPr>
        <p:spPr>
          <a:xfrm rot="16200000">
            <a:off x="5526557" y="4185259"/>
            <a:ext cx="1443686" cy="485961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94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891BF3-3F95-4A8F-B4DC-8D6C127600CD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1026659-30C0-4B6E-835D-1E72FBF89545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5419468-99AA-42F8-A246-96D0E70DA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CC8EE95B-12D0-44F0-9F22-424E696A4E73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CF428CEC-9BED-467B-B0A9-4E197FB798D7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200"/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105A6046-7FE3-4CC5-B1F6-A920B56ACC26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F36F125F-D915-4FDF-A021-B8E240C66CAB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0B452C-34B4-4436-8582-B0D2D9511D99}"/>
                  </a:ext>
                </a:extLst>
              </p:cNvPr>
              <p:cNvSpPr txBox="1"/>
              <p:nvPr/>
            </p:nvSpPr>
            <p:spPr>
              <a:xfrm>
                <a:off x="9761640" y="2757714"/>
                <a:ext cx="369332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1200" dirty="0"/>
              </a:p>
            </p:txBody>
          </p:sp>
        </p:grp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6952E59C-FC40-4F7A-9E41-482617CDD601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sp>
        <p:nvSpPr>
          <p:cNvPr id="36" name="제목 1">
            <a:extLst>
              <a:ext uri="{FF2B5EF4-FFF2-40B4-BE49-F238E27FC236}">
                <a16:creationId xmlns:a16="http://schemas.microsoft.com/office/drawing/2014/main" id="{8C3E423E-0E98-440E-91EC-8E25E1F07E7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상세페이지 구매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Tab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정보 불러오기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E1354C47-76C5-4953-8118-656BBDD618BE}"/>
              </a:ext>
            </a:extLst>
          </p:cNvPr>
          <p:cNvSpPr/>
          <p:nvPr/>
        </p:nvSpPr>
        <p:spPr>
          <a:xfrm rot="16200000">
            <a:off x="6097880" y="4820000"/>
            <a:ext cx="1443686" cy="485961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AA9AC8-C6B7-4633-B432-FDADD74E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00" y="1431364"/>
            <a:ext cx="5653306" cy="20238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61BAF3-965B-40D7-BA3A-AA980E308A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r="16859"/>
          <a:stretch/>
        </p:blipFill>
        <p:spPr>
          <a:xfrm>
            <a:off x="1916526" y="3685149"/>
            <a:ext cx="3922558" cy="2934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580AEC-57D7-4E0C-9027-4FED707A09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r="16859"/>
          <a:stretch/>
        </p:blipFill>
        <p:spPr>
          <a:xfrm>
            <a:off x="7800363" y="3685149"/>
            <a:ext cx="3922558" cy="29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8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58CC93-6DD3-43BC-A1C5-2CC0F796D169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18AC8A6-6D47-48F5-A5FE-B7C1E07A8999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57DBC23D-8968-4B9B-ADF4-D758D42DA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4875D8F9-2F68-4200-8C8A-F21DD04C52F0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2EB91045-8E07-470C-B930-9C3EE19E9830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9FB547CC-C1B8-4777-8307-F0E9EC1FC3B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20B25951-2B6A-4230-987C-7B224FD01D18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6F3937-D2D7-4D60-B40E-8355D21AC7EF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752FE456-EA62-44A7-B18B-FCFE6291D850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목차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59EC4F-965C-4E9F-83B4-BB91A9ED0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>
              <a:buBlip>
                <a:blip r:embed="rId3"/>
              </a:buBlip>
            </a:pPr>
            <a:r>
              <a:rPr lang="ko-KR" altLang="en-US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주제선정</a:t>
            </a:r>
            <a:r>
              <a:rPr lang="en-US" altLang="ko-KR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/ </a:t>
            </a:r>
            <a:r>
              <a:rPr lang="ko-KR" altLang="en-US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자료조사</a:t>
            </a:r>
            <a:endParaRPr lang="en-US" altLang="ko-KR" sz="4000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Blip>
                <a:blip r:embed="rId3"/>
              </a:buBlip>
            </a:pPr>
            <a:r>
              <a:rPr lang="ko-KR" altLang="en-US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목표 </a:t>
            </a:r>
            <a:r>
              <a:rPr lang="en-US" altLang="ko-KR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컨셉 설정</a:t>
            </a:r>
            <a:endParaRPr lang="en-US" altLang="ko-KR" sz="4000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Blip>
                <a:blip r:embed="rId3"/>
              </a:buBlip>
            </a:pPr>
            <a:r>
              <a:rPr lang="ko-KR" altLang="en-US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화면 설계 </a:t>
            </a:r>
            <a:r>
              <a:rPr lang="en-US" altLang="ko-KR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Open</a:t>
            </a:r>
            <a:r>
              <a:rPr lang="ko-KR" altLang="en-US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</a:t>
            </a:r>
            <a:r>
              <a:rPr lang="ko-KR" altLang="en-US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준비</a:t>
            </a:r>
            <a:endParaRPr lang="en-US" altLang="ko-KR" sz="4000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Blip>
                <a:blip r:embed="rId3"/>
              </a:buBlip>
            </a:pPr>
            <a:r>
              <a:rPr lang="ko-KR" altLang="en-US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코드 구현</a:t>
            </a:r>
            <a:endParaRPr lang="en-US" altLang="ko-KR" sz="4000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Blip>
                <a:blip r:embed="rId3"/>
              </a:buBlip>
            </a:pPr>
            <a:r>
              <a:rPr lang="ko-KR" altLang="en-US" sz="40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결론 및 소감</a:t>
            </a:r>
            <a:endParaRPr lang="en-US" altLang="ko-KR" sz="4000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A773CB8-D5FF-453B-92D7-7FB83AFDE9CA}"/>
              </a:ext>
            </a:extLst>
          </p:cNvPr>
          <p:cNvSpPr txBox="1">
            <a:spLocks/>
          </p:cNvSpPr>
          <p:nvPr/>
        </p:nvSpPr>
        <p:spPr>
          <a:xfrm>
            <a:off x="838198" y="1869169"/>
            <a:ext cx="10305142" cy="426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3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3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9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891BF3-3F95-4A8F-B4DC-8D6C127600CD}"/>
              </a:ext>
            </a:extLst>
          </p:cNvPr>
          <p:cNvGrpSpPr/>
          <p:nvPr/>
        </p:nvGrpSpPr>
        <p:grpSpPr>
          <a:xfrm>
            <a:off x="-2" y="0"/>
            <a:ext cx="12192002" cy="6858005"/>
            <a:chOff x="-2" y="-5"/>
            <a:chExt cx="12192002" cy="685800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1026659-30C0-4B6E-835D-1E72FBF89545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5419468-99AA-42F8-A246-96D0E70DA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CC8EE95B-12D0-44F0-9F22-424E696A4E73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CF428CEC-9BED-467B-B0A9-4E197FB798D7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200"/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105A6046-7FE3-4CC5-B1F6-A920B56ACC26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F36F125F-D915-4FDF-A021-B8E240C66CAB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0B452C-34B4-4436-8582-B0D2D9511D99}"/>
                  </a:ext>
                </a:extLst>
              </p:cNvPr>
              <p:cNvSpPr txBox="1"/>
              <p:nvPr/>
            </p:nvSpPr>
            <p:spPr>
              <a:xfrm>
                <a:off x="9761640" y="2757714"/>
                <a:ext cx="369332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1200" dirty="0"/>
              </a:p>
            </p:txBody>
          </p:sp>
        </p:grp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6952E59C-FC40-4F7A-9E41-482617CDD601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C9AFB6B1-E519-4847-8F17-1BBAE073F11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상세페이지 구매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Tab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수량 및 가격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AEA75F-7903-4694-9D5A-341A1BA7A7CB}"/>
              </a:ext>
            </a:extLst>
          </p:cNvPr>
          <p:cNvGrpSpPr/>
          <p:nvPr/>
        </p:nvGrpSpPr>
        <p:grpSpPr>
          <a:xfrm>
            <a:off x="1453052" y="1889374"/>
            <a:ext cx="9285894" cy="4665182"/>
            <a:chOff x="990599" y="2032500"/>
            <a:chExt cx="7618866" cy="38276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06508C-00AB-4566-84D5-F6B002998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599" y="2817853"/>
              <a:ext cx="7618865" cy="304232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ED422F-FEA9-4D96-941E-65DCF2150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2" t="88283" r="17002"/>
            <a:stretch/>
          </p:blipFill>
          <p:spPr>
            <a:xfrm>
              <a:off x="990600" y="2032500"/>
              <a:ext cx="7618865" cy="621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1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B987A2-8898-4AC3-81E3-07EAAB246568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C79B3B-61CC-49CE-A71A-665E4D13DD15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E463250-7C8A-448E-89F9-B7F171F6B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E245961F-7B98-4199-9E9B-46CA6BEB378D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E52195C1-1314-4A10-8DD5-5AB8B00FC4FC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6795357C-CBFA-4938-8E70-B96C82B0955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2AE2A1B1-227D-4318-9425-C6BF1C4F2CE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524245-589A-4E79-826F-FEABB4E3D086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709103FD-7ACC-4068-BD32-80BA7B9C9DF4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프로그래밍 관점에서 보완점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BDD08E-38FA-4ABC-B26D-5E6FA17C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43"/>
            <a:ext cx="10515600" cy="625144"/>
          </a:xfrm>
        </p:spPr>
        <p:txBody>
          <a:bodyPr anchor="ctr">
            <a:normAutofit/>
          </a:bodyPr>
          <a:lstStyle/>
          <a:p>
            <a:pPr>
              <a:buBlip>
                <a:blip r:embed="rId3"/>
              </a:buBlip>
            </a:pPr>
            <a:r>
              <a:rPr lang="en-US" altLang="ko-KR" b="1" dirty="0">
                <a:ln w="0">
                  <a:gradFill>
                    <a:gsLst>
                      <a:gs pos="0">
                        <a:srgbClr val="361118"/>
                      </a:gs>
                      <a:gs pos="50000">
                        <a:schemeClr val="bg1"/>
                      </a:gs>
                      <a:gs pos="100000">
                        <a:srgbClr val="76323F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비동기 방식으로 다른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file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 </a:t>
            </a:r>
            <a:r>
              <a:rPr lang="ko-KR" altLang="en-US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읽어들일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수 있다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(txt, </a:t>
            </a:r>
            <a:r>
              <a:rPr lang="en-US" altLang="ko-KR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css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json, </a:t>
            </a:r>
            <a:r>
              <a:rPr lang="en-US" altLang="ko-KR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etc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7D0185F-4EAD-43E6-956B-0BFDD0CCF51F}"/>
              </a:ext>
            </a:extLst>
          </p:cNvPr>
          <p:cNvSpPr txBox="1">
            <a:spLocks/>
          </p:cNvSpPr>
          <p:nvPr/>
        </p:nvSpPr>
        <p:spPr>
          <a:xfrm>
            <a:off x="133350" y="6222306"/>
            <a:ext cx="11925300" cy="48806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디자인 관점에서 봐도 이렇게 할 바에는 그냥 직접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Code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입력하는 게 나을 수도 있다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99F04-CE28-4CCF-9C18-5930F6887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5" y="2158887"/>
            <a:ext cx="2528530" cy="34015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87C7CF-A8A0-4010-B9F1-B1A5B13E5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84" y="2214479"/>
            <a:ext cx="4250262" cy="1091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8C46AA-0ED3-48CE-8AC9-93C73B0A43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50"/>
          <a:stretch/>
        </p:blipFill>
        <p:spPr>
          <a:xfrm>
            <a:off x="6564784" y="3454623"/>
            <a:ext cx="4250262" cy="2110470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F1BE0B39-FF4A-478E-B676-E030DCDE7047}"/>
              </a:ext>
            </a:extLst>
          </p:cNvPr>
          <p:cNvSpPr/>
          <p:nvPr/>
        </p:nvSpPr>
        <p:spPr>
          <a:xfrm rot="16200000">
            <a:off x="4589452" y="1752877"/>
            <a:ext cx="979055" cy="2034041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innerHTML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8A6C0B98-2F18-4FC8-9DB7-26A35E1A4462}"/>
              </a:ext>
            </a:extLst>
          </p:cNvPr>
          <p:cNvSpPr/>
          <p:nvPr/>
        </p:nvSpPr>
        <p:spPr>
          <a:xfrm rot="10800000">
            <a:off x="983075" y="5668714"/>
            <a:ext cx="2531303" cy="409145"/>
          </a:xfrm>
          <a:prstGeom prst="trapezoid">
            <a:avLst>
              <a:gd name="adj" fmla="val 85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9B746-EE0F-4CAC-8ABD-F23F3322B192}"/>
              </a:ext>
            </a:extLst>
          </p:cNvPr>
          <p:cNvSpPr txBox="1"/>
          <p:nvPr/>
        </p:nvSpPr>
        <p:spPr>
          <a:xfrm>
            <a:off x="1814153" y="568862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txt file</a:t>
            </a:r>
            <a:endParaRPr lang="ko-KR" altLang="en-US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C86A1536-2CEE-48EE-8A19-1BA9A50B584F}"/>
              </a:ext>
            </a:extLst>
          </p:cNvPr>
          <p:cNvSpPr/>
          <p:nvPr/>
        </p:nvSpPr>
        <p:spPr>
          <a:xfrm rot="16200000">
            <a:off x="4589452" y="3750312"/>
            <a:ext cx="979055" cy="2034041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innerText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2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B987A2-8898-4AC3-81E3-07EAAB246568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C79B3B-61CC-49CE-A71A-665E4D13DD15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E463250-7C8A-448E-89F9-B7F171F6B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E245961F-7B98-4199-9E9B-46CA6BEB378D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E52195C1-1314-4A10-8DD5-5AB8B00FC4FC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6795357C-CBFA-4938-8E70-B96C82B0955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2AE2A1B1-227D-4318-9425-C6BF1C4F2CE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524245-589A-4E79-826F-FEABB4E3D086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709103FD-7ACC-4068-BD32-80BA7B9C9DF4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프로그래밍 관점에서 보완점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BDD08E-38FA-4ABC-B26D-5E6FA17C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altLang="ko-KR" b="1" dirty="0">
                <a:ln w="0">
                  <a:gradFill>
                    <a:gsLst>
                      <a:gs pos="0">
                        <a:srgbClr val="361118"/>
                      </a:gs>
                      <a:gs pos="50000">
                        <a:schemeClr val="bg1"/>
                      </a:gs>
                      <a:gs pos="100000">
                        <a:srgbClr val="76323F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KakaoBook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API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한계</a:t>
            </a:r>
            <a:endParaRPr lang="en-US" altLang="ko-KR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buFontTx/>
              <a:buChar char="-"/>
            </a:pP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Parameter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“query”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필수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무작위 도서 검색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최신 순으로 검색은 불가능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기능은 추후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연결까지 되었을 때 적용 가능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내용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(Content)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생각보다 부실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도서 목록에 적합하지만 상세페이지에는 부적합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>
              <a:buBlip>
                <a:blip r:embed="rId3"/>
              </a:buBlip>
            </a:pPr>
            <a:r>
              <a:rPr lang="ko-KR" altLang="en-US" b="1" dirty="0">
                <a:ln w="0">
                  <a:gradFill>
                    <a:gsLst>
                      <a:gs pos="0">
                        <a:srgbClr val="361118"/>
                      </a:gs>
                      <a:gs pos="50000">
                        <a:schemeClr val="bg1"/>
                      </a:gs>
                      <a:gs pos="100000">
                        <a:srgbClr val="76323F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비동기 방식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범위는 어디까지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표시할 내용 전부 검색해서 가져오면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많아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Loading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시간이 오래 걸리지만 정보를 즉시 표현 가능하다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검색할 때 마다 내용을 검색하여 필요한 내용만 가져오면 유지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보수에는 용이하지만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크레딧 소모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DB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과부하 발생 가능성이 있다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384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B987A2-8898-4AC3-81E3-07EAAB246568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C79B3B-61CC-49CE-A71A-665E4D13DD15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E463250-7C8A-448E-89F9-B7F171F6B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E245961F-7B98-4199-9E9B-46CA6BEB378D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E52195C1-1314-4A10-8DD5-5AB8B00FC4FC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6795357C-CBFA-4938-8E70-B96C82B0955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2AE2A1B1-227D-4318-9425-C6BF1C4F2CE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524245-589A-4E79-826F-FEABB4E3D086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709103FD-7ACC-4068-BD32-80BA7B9C9DF4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프로그래밍 관점에서 보완점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BDD08E-38FA-4ABC-B26D-5E6FA17C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altLang="ko-KR" b="1" dirty="0">
                <a:ln w="0">
                  <a:gradFill>
                    <a:gsLst>
                      <a:gs pos="0">
                        <a:srgbClr val="361118"/>
                      </a:gs>
                      <a:gs pos="50000">
                        <a:schemeClr val="bg1"/>
                      </a:gs>
                      <a:gs pos="100000">
                        <a:srgbClr val="76323F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Async-Await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처리 후 생성되는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Promise</a:t>
            </a:r>
          </a:p>
          <a:p>
            <a:pPr lvl="1">
              <a:buFontTx/>
              <a:buChar char="-"/>
            </a:pP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Parameter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“query”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필수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무작위 도서 검색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최신 순으로 검색은 불가능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해당 기능은 추후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연결까지 되었을 때 적용 가능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상세 내용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(Content)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생각보다 부실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도서 목록에 적합하지만 상세페이지에는 부적합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>
              <a:buBlip>
                <a:blip r:embed="rId3"/>
              </a:buBlip>
            </a:pPr>
            <a:r>
              <a:rPr lang="ko-KR" altLang="en-US" b="1" dirty="0">
                <a:ln w="0">
                  <a:gradFill>
                    <a:gsLst>
                      <a:gs pos="0">
                        <a:srgbClr val="361118"/>
                      </a:gs>
                      <a:gs pos="50000">
                        <a:schemeClr val="bg1"/>
                      </a:gs>
                      <a:gs pos="100000">
                        <a:srgbClr val="76323F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반복문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(for, while)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적당히 쓰자</a:t>
            </a: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표시할 내용 전부 검색해서 가져오면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많아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Loading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시간이 오래 걸리지만 정보를 즉시 표현 가능하다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검색할 때 마다 내용을 검색하여 필요한 내용만 가져오면 유지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보수에는 용이하지만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크레딧 소모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DB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과부하 발생 가능성이 있다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08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B987A2-8898-4AC3-81E3-07EAAB246568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FC79B3B-61CC-49CE-A71A-665E4D13DD15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E463250-7C8A-448E-89F9-B7F171F6B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E245961F-7B98-4199-9E9B-46CA6BEB378D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E52195C1-1314-4A10-8DD5-5AB8B00FC4FC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6795357C-CBFA-4938-8E70-B96C82B0955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2AE2A1B1-227D-4318-9425-C6BF1C4F2CE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524245-589A-4E79-826F-FEABB4E3D086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709103FD-7ACC-4068-BD32-80BA7B9C9DF4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디자인 관점에서 보완점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BDD08E-38FA-4ABC-B26D-5E6FA17C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altLang="ko-KR" b="1" dirty="0">
                <a:ln w="0">
                  <a:gradFill>
                    <a:gsLst>
                      <a:gs pos="0">
                        <a:srgbClr val="361118"/>
                      </a:gs>
                      <a:gs pos="50000">
                        <a:schemeClr val="bg1"/>
                      </a:gs>
                      <a:gs pos="100000">
                        <a:srgbClr val="76323F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Round Logo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용도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메뉴바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icon,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도서 이미지 생성에 사용</a:t>
            </a: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이러한 이유로 크기도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50x50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설정되어 해상도가 안 좋게 나옴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>
              <a:buBlip>
                <a:blip r:embed="rId3"/>
              </a:buBlip>
            </a:pPr>
            <a:r>
              <a:rPr lang="ko-KR" altLang="en-US" b="1" dirty="0">
                <a:ln w="0">
                  <a:gradFill>
                    <a:gsLst>
                      <a:gs pos="0">
                        <a:srgbClr val="361118"/>
                      </a:gs>
                      <a:gs pos="50000">
                        <a:schemeClr val="bg1"/>
                      </a:gs>
                      <a:gs pos="100000">
                        <a:srgbClr val="76323F"/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비동기 방식 활용 범위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서브페이지를 줄이고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animation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등을 화려하게 적용할 수 있을지도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pPr lvl="1">
              <a:buFontTx/>
              <a:buChar char="-"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대신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페이지에 많은 것을 표현하고 </a:t>
            </a:r>
            <a:r>
              <a:rPr lang="ko-KR" altLang="en-US" b="1" dirty="0" err="1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복잡해져서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유지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보수가 어려워 질 것</a:t>
            </a:r>
          </a:p>
        </p:txBody>
      </p:sp>
    </p:spTree>
    <p:extLst>
      <p:ext uri="{BB962C8B-B14F-4D97-AF65-F5344CB8AC3E}">
        <p14:creationId xmlns:p14="http://schemas.microsoft.com/office/powerpoint/2010/main" val="3882765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9864D6-4764-4FB0-A9DC-FB015CA21CC9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FEA0180-6210-4DA3-9F01-4E0533EB5740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9072A81-EAB5-4DCB-8E45-8A5546C9E5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0A522876-8CCC-4147-8316-51513F25B78E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A6941326-935C-449E-8AEF-535EFF960F4E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200"/>
              </a:p>
            </p:txBody>
          </p:sp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7D87729F-1E2F-4C86-8C2D-B1B1BB8DC12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29" name="직각 삼각형 28">
                <a:extLst>
                  <a:ext uri="{FF2B5EF4-FFF2-40B4-BE49-F238E27FC236}">
                    <a16:creationId xmlns:a16="http://schemas.microsoft.com/office/drawing/2014/main" id="{0F0CB9F4-8375-42BC-A71C-A900A7B45A7B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99447E-601D-4D4A-BF46-FC5BCA6F8CF5}"/>
                  </a:ext>
                </a:extLst>
              </p:cNvPr>
              <p:cNvSpPr txBox="1"/>
              <p:nvPr/>
            </p:nvSpPr>
            <p:spPr>
              <a:xfrm>
                <a:off x="9761640" y="2757714"/>
                <a:ext cx="369332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1200" dirty="0"/>
              </a:p>
            </p:txBody>
          </p:sp>
        </p:grp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CE49FF92-8C6B-4DA0-BBBC-83DBFAE4F666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소감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BDD08E-38FA-4ABC-B26D-5E6FA17C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이번 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Project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b="1" dirty="0" err="1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Daum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en-US" altLang="ko-KR" b="1" dirty="0" err="1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Kakao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제공하는 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 API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활용하여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실제 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불러들여와서 비동기 방식으로 검색 기능까지 구현하는 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Webpage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제작해봤고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디자인 과정에 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SCSS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활용해 보았습니다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b="1" dirty="0">
              <a:ln w="0">
                <a:noFill/>
              </a:ln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이전까지 이번에 구현한 기능은 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JSP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 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PHP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같은 </a:t>
            </a:r>
            <a:r>
              <a:rPr lang="en-US" altLang="ko-KR" b="1" dirty="0" err="1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Serverside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언어 없이는 구현이 거의 불가능하다는 것으로 알고 있었으나 서버가 연결되어 있다면 </a:t>
            </a:r>
            <a:r>
              <a:rPr lang="en-US" altLang="ko-KR" b="1" dirty="0" err="1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Javascript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만으로도 가능하다는 것을 알게 되었고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추후 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Oracle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이나 </a:t>
            </a:r>
            <a:r>
              <a:rPr lang="en-US" altLang="ko-KR" b="1" dirty="0" err="1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</a:t>
            </a:r>
            <a:r>
              <a:rPr lang="ko-KR" altLang="en-US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등도 연계가 가능할 것으로 기대하고 있습니다</a:t>
            </a:r>
            <a:r>
              <a:rPr lang="en-US" altLang="ko-KR" b="1" dirty="0">
                <a:ln w="0">
                  <a:noFill/>
                </a:ln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0324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277F1771-7F2A-4237-9DE1-D4EBB43AF8C8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7143C48-9233-49B9-A43D-EE1BAE2AF4CC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752F08C-4300-4122-A9D9-2F5ACAF5E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DFE944A5-28F4-4234-8822-248D4FF712D6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AC03D8B2-8BD3-4DA0-B30E-0BE889692992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200"/>
              </a:p>
            </p:txBody>
          </p:sp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EBF09545-8F62-4554-B111-1F8507FA6135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684C0EAA-205B-4965-ACD8-C0E6AA5CD93B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DC5584-6709-4477-91B1-B8BE226FCB7D}"/>
                  </a:ext>
                </a:extLst>
              </p:cNvPr>
              <p:cNvSpPr txBox="1"/>
              <p:nvPr/>
            </p:nvSpPr>
            <p:spPr>
              <a:xfrm>
                <a:off x="9761640" y="2757714"/>
                <a:ext cx="369332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1200" dirty="0"/>
              </a:p>
            </p:txBody>
          </p:sp>
        </p:grp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3AFBAFD7-3898-4125-9C0F-E84131B2736E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1E636C-E50D-4CCD-B225-E006EC666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9" y="241230"/>
            <a:ext cx="4811566" cy="12028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DC0AA23-06EB-4714-BC8F-5FD976D8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99" y="1741373"/>
            <a:ext cx="6604000" cy="1325563"/>
          </a:xfrm>
        </p:spPr>
        <p:txBody>
          <a:bodyPr>
            <a:noAutofit/>
          </a:bodyPr>
          <a:lstStyle/>
          <a:p>
            <a:r>
              <a:rPr lang="en-US" altLang="ko-KR" sz="75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Thank You</a:t>
            </a:r>
            <a:endParaRPr lang="ko-KR" altLang="en-US" sz="7500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206190-88A0-4C82-9683-C5FDB290873E}"/>
              </a:ext>
            </a:extLst>
          </p:cNvPr>
          <p:cNvSpPr txBox="1"/>
          <p:nvPr/>
        </p:nvSpPr>
        <p:spPr>
          <a:xfrm>
            <a:off x="167999" y="3436322"/>
            <a:ext cx="4285147" cy="1283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MBC</a:t>
            </a:r>
            <a:r>
              <a:rPr lang="ko-KR" altLang="en-US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아카데미 </a:t>
            </a:r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UI/UX </a:t>
            </a:r>
            <a:r>
              <a:rPr lang="ko-KR" altLang="en-US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웹디자인 과정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2025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월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1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 부터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2025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월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3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일까지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남 어진 </a:t>
            </a:r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(Jake Nam)</a:t>
            </a:r>
          </a:p>
        </p:txBody>
      </p:sp>
    </p:spTree>
    <p:extLst>
      <p:ext uri="{BB962C8B-B14F-4D97-AF65-F5344CB8AC3E}">
        <p14:creationId xmlns:p14="http://schemas.microsoft.com/office/powerpoint/2010/main" val="93258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8E3F1F00-9C87-4AD3-ACB5-15D229BB7DDD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A53E93C-473F-4D36-B226-69119CB03E31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C8284AE-8F2B-40BC-8F12-486F6BCC6D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C0D5123-CAF7-44B0-84E2-FFC7E6E179B5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8B8241EB-6039-4140-9FC0-F64E9A600D9D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FAF281D2-2EC0-48B1-AD44-5466432EBBD2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F05294DB-AFE7-4B0B-BE26-E866BBAF486D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536C2D-DAA7-4F58-A186-9EBD3CDC7148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47B75C61-8C45-485C-8F29-DF3473DD4E70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전체 일정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59EC4F-965C-4E9F-83B4-BB91A9ED0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>
              <a:buBlip>
                <a:blip r:embed="rId3"/>
              </a:buBlip>
            </a:pP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2025.5.1 ~ 2025.5.2 </a:t>
            </a: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주제선정 </a:t>
            </a: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자료조사</a:t>
            </a:r>
          </a:p>
          <a:p>
            <a:pPr>
              <a:buBlip>
                <a:blip r:embed="rId3"/>
              </a:buBlip>
            </a:pP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2025.5.3 ~ 2025.5.7 </a:t>
            </a:r>
            <a:r>
              <a:rPr lang="en-US" altLang="ko-KR" sz="3200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OpenAPI</a:t>
            </a: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시험</a:t>
            </a:r>
          </a:p>
          <a:p>
            <a:pPr>
              <a:buBlip>
                <a:blip r:embed="rId3"/>
              </a:buBlip>
            </a:pP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2025.5.8 ~ 2025.5.12 </a:t>
            </a: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와이어프레임 </a:t>
            </a: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 </a:t>
            </a: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프로토타입 준비</a:t>
            </a:r>
          </a:p>
          <a:p>
            <a:pPr>
              <a:buBlip>
                <a:blip r:embed="rId3"/>
              </a:buBlip>
            </a:pP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2025.5.13 ~ 2025.05.20 </a:t>
            </a: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메인 화면 구축</a:t>
            </a:r>
          </a:p>
          <a:p>
            <a:pPr>
              <a:buBlip>
                <a:blip r:embed="rId3"/>
              </a:buBlip>
            </a:pP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2025.5.21 ~ 2025.05.28 </a:t>
            </a: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서브 화면 구축</a:t>
            </a:r>
          </a:p>
          <a:p>
            <a:pPr>
              <a:buBlip>
                <a:blip r:embed="rId3"/>
              </a:buBlip>
            </a:pP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2025.5.29 ~ 2025.05.30 </a:t>
            </a: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비동기 방식 검색 기능 추가</a:t>
            </a:r>
          </a:p>
          <a:p>
            <a:pPr>
              <a:buBlip>
                <a:blip r:embed="rId3"/>
              </a:buBlip>
            </a:pPr>
            <a:r>
              <a:rPr lang="en-US" altLang="ko-KR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2025.5.30 ~ 2025.06.01 </a:t>
            </a:r>
            <a:r>
              <a:rPr lang="ko-KR" altLang="en-US" sz="3200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최종 점검 및 문서 작업</a:t>
            </a:r>
          </a:p>
        </p:txBody>
      </p:sp>
    </p:spTree>
    <p:extLst>
      <p:ext uri="{BB962C8B-B14F-4D97-AF65-F5344CB8AC3E}">
        <p14:creationId xmlns:p14="http://schemas.microsoft.com/office/powerpoint/2010/main" val="415705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5F91141-E40B-40BC-A60F-7FCABF1731E8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3EE8CE4-B151-47C6-B0D0-67295C6C3386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089A2D-8D91-4848-8004-D7B73EDF66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B1244BB0-D313-4E13-AA72-C58F793C9F49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A9BD6FE5-5247-4A1E-8803-868DADD55E7A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EB194A90-A808-4E21-B4E8-FC1AD1100925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12C787CE-AD88-41B9-A7B2-A2FAB1B3D64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29FA950-5188-4A97-A54C-F8D76F6AF927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C1EB9B3F-3071-4C5E-8D49-2B1CE71FF16A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1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Project</a:t>
            </a:r>
            <a:r>
              <a:rPr lang="ko-KR" altLang="en-US" sz="61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목표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인터넷 서점 제작 과정에서</a:t>
            </a: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…</a:t>
            </a:r>
            <a:endParaRPr lang="ko-KR" altLang="en-US" sz="3900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359EC4F-965C-4E9F-83B4-BB91A9ED0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buBlip>
                <a:blip r:embed="rId3"/>
              </a:buBlip>
            </a:pPr>
            <a:r>
              <a:rPr lang="en-US" altLang="ko-KR" b="1" dirty="0">
                <a:ln w="0">
                  <a:solidFill>
                    <a:srgbClr val="33333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Kakao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Developer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제공하는 </a:t>
            </a:r>
            <a:r>
              <a:rPr lang="en-US" altLang="ko-KR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KakaoBook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API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활용하여 도서 검색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목록 열람기능을 구현한다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>
              <a:buBlip>
                <a:blip r:embed="rId3"/>
              </a:buBlip>
            </a:pPr>
            <a:endParaRPr lang="en-US" altLang="ko-KR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Blip>
                <a:blip r:embed="rId3"/>
              </a:buBlip>
            </a:pP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jQuery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나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ajax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아닌 </a:t>
            </a:r>
            <a:r>
              <a:rPr lang="en-US" altLang="ko-KR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Vanila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Javascript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그리고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Async-Await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방식으로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animation,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비동기 방식 구현한다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>
              <a:buBlip>
                <a:blip r:embed="rId3"/>
              </a:buBlip>
            </a:pPr>
            <a:endParaRPr lang="en-US" altLang="ko-KR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buBlip>
                <a:blip r:embed="rId3"/>
              </a:buBlip>
            </a:pP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SCSS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작성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Compile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하여 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Webpage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디자인한다</a:t>
            </a:r>
            <a:r>
              <a:rPr lang="en-US" altLang="ko-KR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A773CB8-D5FF-453B-92D7-7FB83AFDE9CA}"/>
              </a:ext>
            </a:extLst>
          </p:cNvPr>
          <p:cNvSpPr txBox="1">
            <a:spLocks/>
          </p:cNvSpPr>
          <p:nvPr/>
        </p:nvSpPr>
        <p:spPr>
          <a:xfrm>
            <a:off x="838198" y="1869169"/>
            <a:ext cx="10305142" cy="426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95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8E3F1F00-9C87-4AD3-ACB5-15D229BB7DDD}"/>
              </a:ext>
            </a:extLst>
          </p:cNvPr>
          <p:cNvGrpSpPr/>
          <p:nvPr/>
        </p:nvGrpSpPr>
        <p:grpSpPr>
          <a:xfrm>
            <a:off x="0" y="-5"/>
            <a:ext cx="12192002" cy="6858005"/>
            <a:chOff x="-2" y="-5"/>
            <a:chExt cx="12192002" cy="685800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A53E93C-473F-4D36-B226-69119CB03E31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C8284AE-8F2B-40BC-8F12-486F6BCC6D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0C0D5123-CAF7-44B0-84E2-FFC7E6E179B5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8B8241EB-6039-4140-9FC0-F64E9A600D9D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FAF281D2-2EC0-48B1-AD44-5466432EBBD2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F05294DB-AFE7-4B0B-BE26-E866BBAF486D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536C2D-DAA7-4F58-A186-9EBD3CDC7148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47B75C61-8C45-485C-8F29-DF3473DD4E70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User Persona</a:t>
            </a:r>
            <a:endParaRPr lang="ko-KR" altLang="en-US" sz="6600" b="1" dirty="0">
              <a:solidFill>
                <a:srgbClr val="76323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A773CB8-D5FF-453B-92D7-7FB83AFDE9CA}"/>
              </a:ext>
            </a:extLst>
          </p:cNvPr>
          <p:cNvSpPr txBox="1">
            <a:spLocks/>
          </p:cNvSpPr>
          <p:nvPr/>
        </p:nvSpPr>
        <p:spPr>
          <a:xfrm>
            <a:off x="838198" y="1869169"/>
            <a:ext cx="10305142" cy="426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469783DD-A271-49B2-852A-6DBF440BB2BF}"/>
              </a:ext>
            </a:extLst>
          </p:cNvPr>
          <p:cNvSpPr txBox="1">
            <a:spLocks/>
          </p:cNvSpPr>
          <p:nvPr/>
        </p:nvSpPr>
        <p:spPr>
          <a:xfrm>
            <a:off x="621614" y="1901632"/>
            <a:ext cx="82216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라이프스타일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평소에도 해외에 나가는 것을 목표로 삼고 있었고 대학을 다니는 중에도 국제 행사에 참가하거나 외국인과 교류하는 것을 즐기며 여유가 될 때마다 해외 여행을 떠나고는 했다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최근 관심사</a:t>
            </a:r>
            <a:endParaRPr lang="en-US" altLang="ko-KR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곧 대학 졸업을 앞두고 해외 유학을 생각하고 있다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그래서 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TOFLE </a:t>
            </a: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 어학 공부에 집중하고 해외 유학에 관련된</a:t>
            </a:r>
            <a:endParaRPr lang="en-US" altLang="ko-KR" b="1" dirty="0">
              <a:solidFill>
                <a:srgbClr val="33333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정보를 찾고 있고 관련 도서를 검색하고 있다</a:t>
            </a:r>
            <a:r>
              <a:rPr lang="en-US" altLang="ko-KR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D1A2696-32D0-4EF7-B895-E5ACC7D9348A}"/>
              </a:ext>
            </a:extLst>
          </p:cNvPr>
          <p:cNvGrpSpPr/>
          <p:nvPr/>
        </p:nvGrpSpPr>
        <p:grpSpPr>
          <a:xfrm>
            <a:off x="8997955" y="1005530"/>
            <a:ext cx="2779702" cy="4981874"/>
            <a:chOff x="724793" y="1632638"/>
            <a:chExt cx="2779702" cy="498187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F48485-B95B-472C-8CEB-744731AEEEF8}"/>
                </a:ext>
              </a:extLst>
            </p:cNvPr>
            <p:cNvSpPr/>
            <p:nvPr/>
          </p:nvSpPr>
          <p:spPr>
            <a:xfrm>
              <a:off x="724793" y="5107248"/>
              <a:ext cx="2779699" cy="1507264"/>
            </a:xfrm>
            <a:prstGeom prst="rect">
              <a:avLst/>
            </a:prstGeom>
            <a:solidFill>
              <a:srgbClr val="FFFFFF"/>
            </a:solidFill>
            <a:ln w="57150">
              <a:solidFill>
                <a:srgbClr val="7632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>
                  <a:solidFill>
                    <a:srgbClr val="33333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박 재민 </a:t>
              </a:r>
              <a:r>
                <a:rPr lang="en-US" altLang="ko-KR" sz="2400" b="1" dirty="0">
                  <a:solidFill>
                    <a:srgbClr val="33333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(22)</a:t>
              </a:r>
            </a:p>
            <a:p>
              <a:endParaRPr lang="en-US" altLang="ko-KR" sz="16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ko-KR" altLang="en-US" sz="1600" b="1" dirty="0">
                  <a:solidFill>
                    <a:srgbClr val="33333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수도권 소재 대학</a:t>
              </a:r>
              <a:endParaRPr lang="en-US" altLang="ko-KR" sz="16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ko-KR" altLang="en-US" sz="1600" b="1" dirty="0">
                  <a:solidFill>
                    <a:srgbClr val="33333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재학중 </a:t>
              </a:r>
              <a:r>
                <a:rPr lang="en-US" altLang="ko-KR" sz="1600" b="1" dirty="0">
                  <a:solidFill>
                    <a:srgbClr val="33333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sz="1600" b="1" dirty="0">
                  <a:solidFill>
                    <a:srgbClr val="33333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회계학과</a:t>
              </a:r>
              <a:r>
                <a:rPr lang="en-US" altLang="ko-KR" sz="1600" b="1" dirty="0">
                  <a:solidFill>
                    <a:srgbClr val="33333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)</a:t>
              </a:r>
            </a:p>
            <a:p>
              <a:r>
                <a:rPr lang="ko-KR" altLang="en-US" sz="1600" b="1" dirty="0">
                  <a:solidFill>
                    <a:srgbClr val="33333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어학연수 및 해외 유학에 관심</a:t>
              </a:r>
              <a:endParaRPr lang="en-US" altLang="ko-KR" sz="16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164EF8-558E-4400-B4C0-3BDA51773AD3}"/>
                </a:ext>
              </a:extLst>
            </p:cNvPr>
            <p:cNvGrpSpPr/>
            <p:nvPr/>
          </p:nvGrpSpPr>
          <p:grpSpPr>
            <a:xfrm>
              <a:off x="724796" y="1632638"/>
              <a:ext cx="2779699" cy="3261124"/>
              <a:chOff x="825495" y="2400301"/>
              <a:chExt cx="2779699" cy="326112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A70EAF5-2987-48D9-8A64-79844EDF4257}"/>
                  </a:ext>
                </a:extLst>
              </p:cNvPr>
              <p:cNvSpPr/>
              <p:nvPr/>
            </p:nvSpPr>
            <p:spPr>
              <a:xfrm>
                <a:off x="825495" y="2400301"/>
                <a:ext cx="2779699" cy="3261124"/>
              </a:xfrm>
              <a:prstGeom prst="rect">
                <a:avLst/>
              </a:prstGeom>
              <a:solidFill>
                <a:srgbClr val="FFFFFF"/>
              </a:solidFill>
              <a:ln w="57150">
                <a:solidFill>
                  <a:srgbClr val="7632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solidFill>
                    <a:srgbClr val="76323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pic>
            <p:nvPicPr>
              <p:cNvPr id="21" name="내용 개체 틀 4">
                <a:extLst>
                  <a:ext uri="{FF2B5EF4-FFF2-40B4-BE49-F238E27FC236}">
                    <a16:creationId xmlns:a16="http://schemas.microsoft.com/office/drawing/2014/main" id="{E616BF85-D70B-438D-9E26-B22E0F60E4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72" t="8308" r="16472" b="47235"/>
              <a:stretch/>
            </p:blipFill>
            <p:spPr>
              <a:xfrm>
                <a:off x="980155" y="2545935"/>
                <a:ext cx="2470374" cy="29107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447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94B084-9565-4DC3-93D0-BE36D488B7BC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C18B581-1114-481A-BF16-F46398B50EAB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406B08ED-C0C6-4A13-9216-579887052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53" name="직각 삼각형 52">
                <a:extLst>
                  <a:ext uri="{FF2B5EF4-FFF2-40B4-BE49-F238E27FC236}">
                    <a16:creationId xmlns:a16="http://schemas.microsoft.com/office/drawing/2014/main" id="{11DE6B05-D1FD-47F1-A8AA-23ED5DE07309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54" name="직각 삼각형 53">
                <a:extLst>
                  <a:ext uri="{FF2B5EF4-FFF2-40B4-BE49-F238E27FC236}">
                    <a16:creationId xmlns:a16="http://schemas.microsoft.com/office/drawing/2014/main" id="{83B2D9DB-8C92-4F5C-B04A-11B8646AAEAB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55" name="직각 삼각형 54">
                <a:extLst>
                  <a:ext uri="{FF2B5EF4-FFF2-40B4-BE49-F238E27FC236}">
                    <a16:creationId xmlns:a16="http://schemas.microsoft.com/office/drawing/2014/main" id="{467156B6-C43B-4E54-9AA8-F80ECD61086B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56" name="직각 삼각형 55">
                <a:extLst>
                  <a:ext uri="{FF2B5EF4-FFF2-40B4-BE49-F238E27FC236}">
                    <a16:creationId xmlns:a16="http://schemas.microsoft.com/office/drawing/2014/main" id="{764E67D8-B449-4F97-9E3A-B1B8639D17A2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437DB0-033E-4419-80B5-DF7AD0D231FD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51" name="직각 삼각형 50">
              <a:extLst>
                <a:ext uri="{FF2B5EF4-FFF2-40B4-BE49-F238E27FC236}">
                  <a16:creationId xmlns:a16="http://schemas.microsoft.com/office/drawing/2014/main" id="{663117F3-D6E6-4E8A-8FD6-CFF1EDFB4F72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Design Concept</a:t>
            </a:r>
            <a:endParaRPr lang="ko-KR" altLang="en-US" sz="6600" b="1" dirty="0">
              <a:solidFill>
                <a:srgbClr val="76323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A773CB8-D5FF-453B-92D7-7FB83AFDE9CA}"/>
              </a:ext>
            </a:extLst>
          </p:cNvPr>
          <p:cNvSpPr txBox="1">
            <a:spLocks/>
          </p:cNvSpPr>
          <p:nvPr/>
        </p:nvSpPr>
        <p:spPr>
          <a:xfrm>
            <a:off x="838198" y="1869169"/>
            <a:ext cx="10305142" cy="4264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ko-KR" altLang="en-US" sz="3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endParaRPr lang="en-US" altLang="ko-KR" sz="3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2D59D5B-BF5E-4278-B168-90A99D79A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39" y="3254616"/>
            <a:ext cx="10190922" cy="74667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889659-5A8E-46B1-B87A-86426DD43D30}"/>
              </a:ext>
            </a:extLst>
          </p:cNvPr>
          <p:cNvSpPr/>
          <p:nvPr/>
        </p:nvSpPr>
        <p:spPr>
          <a:xfrm>
            <a:off x="596347" y="4243751"/>
            <a:ext cx="1325563" cy="1325563"/>
          </a:xfrm>
          <a:prstGeom prst="rect">
            <a:avLst/>
          </a:prstGeom>
          <a:solidFill>
            <a:srgbClr val="76323F"/>
          </a:solidFill>
          <a:ln w="57150">
            <a:solidFill>
              <a:srgbClr val="F3F0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#76323f</a:t>
            </a:r>
          </a:p>
        </p:txBody>
      </p:sp>
      <p:sp>
        <p:nvSpPr>
          <p:cNvPr id="41" name="사다리꼴 40">
            <a:extLst>
              <a:ext uri="{FF2B5EF4-FFF2-40B4-BE49-F238E27FC236}">
                <a16:creationId xmlns:a16="http://schemas.microsoft.com/office/drawing/2014/main" id="{87798ED4-0784-4EB1-90C8-5EB41248FF93}"/>
              </a:ext>
            </a:extLst>
          </p:cNvPr>
          <p:cNvSpPr/>
          <p:nvPr/>
        </p:nvSpPr>
        <p:spPr>
          <a:xfrm rot="10800000">
            <a:off x="3722530" y="5800416"/>
            <a:ext cx="7565716" cy="409145"/>
          </a:xfrm>
          <a:prstGeom prst="trapezoid">
            <a:avLst>
              <a:gd name="adj" fmla="val 85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82C633-A23D-4E94-B946-2D09D1B1392D}"/>
              </a:ext>
            </a:extLst>
          </p:cNvPr>
          <p:cNvSpPr/>
          <p:nvPr/>
        </p:nvSpPr>
        <p:spPr>
          <a:xfrm>
            <a:off x="8414951" y="4239659"/>
            <a:ext cx="1325563" cy="1325563"/>
          </a:xfrm>
          <a:prstGeom prst="rect">
            <a:avLst/>
          </a:prstGeom>
          <a:solidFill>
            <a:srgbClr val="F3F0EF"/>
          </a:solidFill>
          <a:ln w="57150">
            <a:solidFill>
              <a:srgbClr val="76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#f3f0ef</a:t>
            </a:r>
          </a:p>
        </p:txBody>
      </p:sp>
      <p:sp>
        <p:nvSpPr>
          <p:cNvPr id="40" name="사다리꼴 39">
            <a:extLst>
              <a:ext uri="{FF2B5EF4-FFF2-40B4-BE49-F238E27FC236}">
                <a16:creationId xmlns:a16="http://schemas.microsoft.com/office/drawing/2014/main" id="{4A7F7D83-F581-4DA1-A2D6-E50F7A0EE8CC}"/>
              </a:ext>
            </a:extLst>
          </p:cNvPr>
          <p:cNvSpPr/>
          <p:nvPr/>
        </p:nvSpPr>
        <p:spPr>
          <a:xfrm rot="10800000">
            <a:off x="596347" y="5800418"/>
            <a:ext cx="2853375" cy="409145"/>
          </a:xfrm>
          <a:prstGeom prst="trapezoid">
            <a:avLst>
              <a:gd name="adj" fmla="val 85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2F5191-3C35-4403-A9FB-1D54EA46C6B6}"/>
              </a:ext>
            </a:extLst>
          </p:cNvPr>
          <p:cNvSpPr/>
          <p:nvPr/>
        </p:nvSpPr>
        <p:spPr>
          <a:xfrm>
            <a:off x="3722530" y="4239659"/>
            <a:ext cx="1325563" cy="1325563"/>
          </a:xfrm>
          <a:prstGeom prst="rect">
            <a:avLst/>
          </a:prstGeom>
          <a:solidFill>
            <a:srgbClr val="333333"/>
          </a:solidFill>
          <a:ln w="57150">
            <a:solidFill>
              <a:srgbClr val="F3F0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#333333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68D8D5-0755-4D08-9F0C-C2EE55597BFF}"/>
              </a:ext>
            </a:extLst>
          </p:cNvPr>
          <p:cNvSpPr/>
          <p:nvPr/>
        </p:nvSpPr>
        <p:spPr>
          <a:xfrm>
            <a:off x="9978883" y="4243750"/>
            <a:ext cx="1325563" cy="1325563"/>
          </a:xfrm>
          <a:prstGeom prst="rect">
            <a:avLst/>
          </a:prstGeom>
          <a:solidFill>
            <a:srgbClr val="FFFFFF"/>
          </a:solidFill>
          <a:ln w="57150">
            <a:solidFill>
              <a:srgbClr val="76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#ffffff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FCF738-D973-421B-8FE2-CC20C19AD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52" y="2112652"/>
            <a:ext cx="720000" cy="72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A8A1FBF-DAC5-41A8-8242-DAD20E059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65" y="2112652"/>
            <a:ext cx="2880001" cy="7200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F4E392-FD61-4795-890A-883FC193DB00}"/>
              </a:ext>
            </a:extLst>
          </p:cNvPr>
          <p:cNvGrpSpPr/>
          <p:nvPr/>
        </p:nvGrpSpPr>
        <p:grpSpPr>
          <a:xfrm>
            <a:off x="6619838" y="2112651"/>
            <a:ext cx="2880001" cy="720002"/>
            <a:chOff x="6806439" y="2112650"/>
            <a:chExt cx="2880001" cy="72000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C64DA5A-9EE9-4D46-AA18-7E0D643F62B2}"/>
                </a:ext>
              </a:extLst>
            </p:cNvPr>
            <p:cNvSpPr/>
            <p:nvPr/>
          </p:nvSpPr>
          <p:spPr>
            <a:xfrm>
              <a:off x="6809136" y="2112650"/>
              <a:ext cx="2877304" cy="720001"/>
            </a:xfrm>
            <a:prstGeom prst="rect">
              <a:avLst/>
            </a:prstGeom>
            <a:solidFill>
              <a:srgbClr val="763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F558238-7687-4A4D-97A0-203D4C566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439" y="2112652"/>
              <a:ext cx="2880001" cy="720000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58E899-6598-4E00-9A1C-5EA91BE8F15E}"/>
              </a:ext>
            </a:extLst>
          </p:cNvPr>
          <p:cNvSpPr/>
          <p:nvPr/>
        </p:nvSpPr>
        <p:spPr>
          <a:xfrm>
            <a:off x="2160103" y="4243751"/>
            <a:ext cx="1325563" cy="1325563"/>
          </a:xfrm>
          <a:prstGeom prst="rect">
            <a:avLst/>
          </a:prstGeom>
          <a:solidFill>
            <a:srgbClr val="361118"/>
          </a:solidFill>
          <a:ln w="57150">
            <a:solidFill>
              <a:srgbClr val="F3F0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#361118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501ED3-82FE-4C07-83CB-676AE58489EF}"/>
              </a:ext>
            </a:extLst>
          </p:cNvPr>
          <p:cNvSpPr/>
          <p:nvPr/>
        </p:nvSpPr>
        <p:spPr>
          <a:xfrm>
            <a:off x="6848713" y="4239658"/>
            <a:ext cx="1325563" cy="1325563"/>
          </a:xfrm>
          <a:prstGeom prst="rect">
            <a:avLst/>
          </a:prstGeom>
          <a:solidFill>
            <a:srgbClr val="CCCCCC"/>
          </a:solidFill>
          <a:ln w="57150">
            <a:solidFill>
              <a:srgbClr val="76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#cccccc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7EBDCE-3B4C-4A18-A0A5-2658DEABC129}"/>
              </a:ext>
            </a:extLst>
          </p:cNvPr>
          <p:cNvSpPr/>
          <p:nvPr/>
        </p:nvSpPr>
        <p:spPr>
          <a:xfrm>
            <a:off x="5287615" y="4243750"/>
            <a:ext cx="1325563" cy="1325563"/>
          </a:xfrm>
          <a:prstGeom prst="rect">
            <a:avLst/>
          </a:prstGeom>
          <a:solidFill>
            <a:srgbClr val="666666"/>
          </a:solidFill>
          <a:ln w="57150">
            <a:solidFill>
              <a:srgbClr val="76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#666666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EEBCC0-2FFC-4688-AA9D-0AF4C6C9BBA2}"/>
              </a:ext>
            </a:extLst>
          </p:cNvPr>
          <p:cNvSpPr txBox="1"/>
          <p:nvPr/>
        </p:nvSpPr>
        <p:spPr>
          <a:xfrm>
            <a:off x="946646" y="582032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Maincolor</a:t>
            </a:r>
            <a:r>
              <a:rPr lang="en-US" altLang="ko-KR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Violet</a:t>
            </a:r>
            <a:endParaRPr lang="ko-KR" altLang="en-US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9F5068-89E0-4B8C-A2D9-5DD4CB9E89D2}"/>
              </a:ext>
            </a:extLst>
          </p:cNvPr>
          <p:cNvSpPr txBox="1"/>
          <p:nvPr/>
        </p:nvSpPr>
        <p:spPr>
          <a:xfrm>
            <a:off x="6530601" y="5803585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Subcolor</a:t>
            </a:r>
            <a:r>
              <a:rPr lang="en-US" altLang="ko-KR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 Gray</a:t>
            </a:r>
            <a:endParaRPr lang="ko-KR" altLang="en-US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39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5839AA-BEC4-4D55-92CF-AEB91D942B7C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2E458FE-9CC9-4FBB-B579-CAC0E03A2C2E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61BFE45-6605-4905-90CA-2C2CC35A5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id="{2A492364-CA73-49F8-924F-80D8BFA17573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71CDD523-FC54-4676-B427-EF59BB6FD724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05AF7391-12FF-4857-956C-2EE3FCC9EC85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87CA36AE-286B-4931-B70B-24C7ECD2C331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0F3F2C-8A2F-475F-9842-6E730A939F10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095B3EBD-1C72-4BD2-86A4-6BCD51C01FDB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참고 자료 </a:t>
            </a:r>
            <a: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 </a:t>
            </a:r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프로토타입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8C068-2BBA-4E0B-9C2D-E7B62CE72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16847"/>
          <a:stretch/>
        </p:blipFill>
        <p:spPr>
          <a:xfrm>
            <a:off x="906419" y="2361798"/>
            <a:ext cx="1726747" cy="114492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F9F7898-956D-4260-8DC1-EE59EC359DA9}"/>
              </a:ext>
            </a:extLst>
          </p:cNvPr>
          <p:cNvGrpSpPr/>
          <p:nvPr/>
        </p:nvGrpSpPr>
        <p:grpSpPr>
          <a:xfrm>
            <a:off x="905326" y="5627335"/>
            <a:ext cx="3779235" cy="819527"/>
            <a:chOff x="4138849" y="1981199"/>
            <a:chExt cx="4701702" cy="1104900"/>
          </a:xfrm>
        </p:grpSpPr>
        <p:sp>
          <p:nvSpPr>
            <p:cNvPr id="29" name="사다리꼴 28">
              <a:extLst>
                <a:ext uri="{FF2B5EF4-FFF2-40B4-BE49-F238E27FC236}">
                  <a16:creationId xmlns:a16="http://schemas.microsoft.com/office/drawing/2014/main" id="{905DF397-AF5F-451C-9AC3-ED9C3F6B2B52}"/>
                </a:ext>
              </a:extLst>
            </p:cNvPr>
            <p:cNvSpPr/>
            <p:nvPr/>
          </p:nvSpPr>
          <p:spPr>
            <a:xfrm rot="10800000">
              <a:off x="4138849" y="1981199"/>
              <a:ext cx="4701702" cy="110490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30000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3C58192-97BA-44F2-BB94-E6DAF576F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2085982"/>
              <a:ext cx="3810000" cy="89535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75D530A-EDEC-4ABB-B045-6F8900225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5" y="4629426"/>
            <a:ext cx="2274791" cy="81595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F567236-01F1-49D2-BA61-8345DEAD0301}"/>
              </a:ext>
            </a:extLst>
          </p:cNvPr>
          <p:cNvGrpSpPr/>
          <p:nvPr/>
        </p:nvGrpSpPr>
        <p:grpSpPr>
          <a:xfrm>
            <a:off x="6113716" y="1690689"/>
            <a:ext cx="5415149" cy="4086080"/>
            <a:chOff x="6925383" y="1560281"/>
            <a:chExt cx="3284436" cy="247831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D95198C-5ABE-4DC1-BD38-5F021ED08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26"/>
            <a:stretch/>
          </p:blipFill>
          <p:spPr>
            <a:xfrm>
              <a:off x="6925383" y="1560281"/>
              <a:ext cx="1642218" cy="247831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2133879-C79C-471A-AC7C-F509E65A8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74"/>
            <a:stretch/>
          </p:blipFill>
          <p:spPr>
            <a:xfrm>
              <a:off x="8567601" y="1645435"/>
              <a:ext cx="1642218" cy="2393165"/>
            </a:xfrm>
            <a:prstGeom prst="rect">
              <a:avLst/>
            </a:prstGeom>
          </p:spPr>
        </p:pic>
      </p:grp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6CB526EB-7E99-419A-8C0E-1A353B24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26" y="1592324"/>
            <a:ext cx="10515600" cy="726622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buBlip>
                <a:blip r:embed="rId7"/>
              </a:buBlip>
            </a:pPr>
            <a:r>
              <a:rPr lang="en-US" altLang="ko-KR" b="1" dirty="0">
                <a:ln w="0">
                  <a:solidFill>
                    <a:srgbClr val="33333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참고 사이트</a:t>
            </a:r>
            <a:endParaRPr lang="en-US" altLang="ko-KR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F801C31A-9EDB-4C25-9850-03E5214C39F0}"/>
              </a:ext>
            </a:extLst>
          </p:cNvPr>
          <p:cNvSpPr txBox="1">
            <a:spLocks/>
          </p:cNvSpPr>
          <p:nvPr/>
        </p:nvSpPr>
        <p:spPr>
          <a:xfrm>
            <a:off x="905326" y="3902804"/>
            <a:ext cx="10515600" cy="7266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7"/>
              </a:buBlip>
            </a:pPr>
            <a:r>
              <a:rPr lang="en-US" altLang="ko-KR" b="1" dirty="0">
                <a:ln w="0">
                  <a:solidFill>
                    <a:srgbClr val="333333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ln w="0">
                  <a:solidFill>
                    <a:schemeClr val="bg1"/>
                  </a:solidFill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프로토타입 참고 사이트</a:t>
            </a:r>
            <a:endParaRPr lang="en-US" altLang="ko-KR" b="1" dirty="0">
              <a:ln w="0">
                <a:solidFill>
                  <a:schemeClr val="bg1"/>
                </a:solidFill>
              </a:ln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ED903B18-49D0-4E62-A00B-963A6B106FD6}"/>
              </a:ext>
            </a:extLst>
          </p:cNvPr>
          <p:cNvSpPr/>
          <p:nvPr/>
        </p:nvSpPr>
        <p:spPr>
          <a:xfrm rot="10800000">
            <a:off x="6113716" y="6015353"/>
            <a:ext cx="5415149" cy="409145"/>
          </a:xfrm>
          <a:prstGeom prst="trapezoid">
            <a:avLst>
              <a:gd name="adj" fmla="val 85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9BB0DB-B012-4A45-B819-BD7E4EEAA1EB}"/>
              </a:ext>
            </a:extLst>
          </p:cNvPr>
          <p:cNvSpPr txBox="1"/>
          <p:nvPr/>
        </p:nvSpPr>
        <p:spPr>
          <a:xfrm>
            <a:off x="6735566" y="6015348"/>
            <a:ext cx="417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사용된 </a:t>
            </a:r>
            <a:r>
              <a:rPr lang="en-US" altLang="ko-KR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Prototype</a:t>
            </a:r>
            <a:endParaRPr lang="ko-KR" altLang="en-US" b="1" dirty="0">
              <a:solidFill>
                <a:srgbClr val="33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74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7BDD03-FEEA-4666-A706-66BD88B3F9AC}"/>
              </a:ext>
            </a:extLst>
          </p:cNvPr>
          <p:cNvGrpSpPr/>
          <p:nvPr/>
        </p:nvGrpSpPr>
        <p:grpSpPr>
          <a:xfrm>
            <a:off x="-2" y="0"/>
            <a:ext cx="12192002" cy="6858005"/>
            <a:chOff x="-2" y="-5"/>
            <a:chExt cx="12192002" cy="685800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D6DBE51-EB74-45C0-941B-2D6BF641AB2E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9B056ADC-DD2A-42CE-9578-14B61CB523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8" name="직각 삼각형 37">
                <a:extLst>
                  <a:ext uri="{FF2B5EF4-FFF2-40B4-BE49-F238E27FC236}">
                    <a16:creationId xmlns:a16="http://schemas.microsoft.com/office/drawing/2014/main" id="{03BD00DB-3AB4-442C-987F-C71437498C62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9" name="직각 삼각형 38">
                <a:extLst>
                  <a:ext uri="{FF2B5EF4-FFF2-40B4-BE49-F238E27FC236}">
                    <a16:creationId xmlns:a16="http://schemas.microsoft.com/office/drawing/2014/main" id="{0DE17A7A-1D8B-437C-9ACD-3B45D3D580E0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40" name="직각 삼각형 39">
                <a:extLst>
                  <a:ext uri="{FF2B5EF4-FFF2-40B4-BE49-F238E27FC236}">
                    <a16:creationId xmlns:a16="http://schemas.microsoft.com/office/drawing/2014/main" id="{93AF2D19-E692-4DBF-90A8-A2B06554157F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41" name="직각 삼각형 40">
                <a:extLst>
                  <a:ext uri="{FF2B5EF4-FFF2-40B4-BE49-F238E27FC236}">
                    <a16:creationId xmlns:a16="http://schemas.microsoft.com/office/drawing/2014/main" id="{3DB7B04F-5743-411C-93A9-01D6DEEF27E0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321CD9C-C3DD-45E6-BFFF-26C25495AB2C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A545C041-4A4A-44F5-9264-5F91404DD991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화면 구현 결과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CE4ADF-D5A4-4919-9263-972B207BB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36" y="1714500"/>
            <a:ext cx="2775861" cy="426652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B5A878C-3225-48C7-9B2C-01604D911A54}"/>
              </a:ext>
            </a:extLst>
          </p:cNvPr>
          <p:cNvGrpSpPr/>
          <p:nvPr/>
        </p:nvGrpSpPr>
        <p:grpSpPr>
          <a:xfrm>
            <a:off x="626694" y="2422129"/>
            <a:ext cx="5543927" cy="3580152"/>
            <a:chOff x="516252" y="2713017"/>
            <a:chExt cx="5449316" cy="35190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6B72985-6A96-4DED-8460-E4FB9D026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87"/>
            <a:stretch/>
          </p:blipFill>
          <p:spPr>
            <a:xfrm>
              <a:off x="516252" y="2713017"/>
              <a:ext cx="2724658" cy="351905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42AF1A-5800-46E7-9BC3-0BFDE7896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313"/>
            <a:stretch/>
          </p:blipFill>
          <p:spPr>
            <a:xfrm>
              <a:off x="3240910" y="2893125"/>
              <a:ext cx="2724658" cy="333894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FE7EB8-768A-4E01-8C6F-65B7BD2C72CD}"/>
              </a:ext>
            </a:extLst>
          </p:cNvPr>
          <p:cNvGrpSpPr/>
          <p:nvPr/>
        </p:nvGrpSpPr>
        <p:grpSpPr>
          <a:xfrm>
            <a:off x="626695" y="6217747"/>
            <a:ext cx="5469306" cy="409145"/>
            <a:chOff x="596347" y="5800418"/>
            <a:chExt cx="2853375" cy="409145"/>
          </a:xfrm>
        </p:grpSpPr>
        <p:sp>
          <p:nvSpPr>
            <p:cNvPr id="19" name="사다리꼴 18">
              <a:extLst>
                <a:ext uri="{FF2B5EF4-FFF2-40B4-BE49-F238E27FC236}">
                  <a16:creationId xmlns:a16="http://schemas.microsoft.com/office/drawing/2014/main" id="{642E8696-6105-4149-B064-81C1F5E0BC59}"/>
                </a:ext>
              </a:extLst>
            </p:cNvPr>
            <p:cNvSpPr/>
            <p:nvPr/>
          </p:nvSpPr>
          <p:spPr>
            <a:xfrm rot="10800000">
              <a:off x="596347" y="5800418"/>
              <a:ext cx="2853375" cy="409145"/>
            </a:xfrm>
            <a:prstGeom prst="trapezoid">
              <a:avLst>
                <a:gd name="adj" fmla="val 85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73E012-8E96-42A9-8910-EB10E6B5E58D}"/>
                </a:ext>
              </a:extLst>
            </p:cNvPr>
            <p:cNvSpPr txBox="1"/>
            <p:nvPr/>
          </p:nvSpPr>
          <p:spPr>
            <a:xfrm>
              <a:off x="984129" y="5820325"/>
              <a:ext cx="207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Mainpage</a:t>
              </a:r>
              <a:r>
                <a:rPr lang="en-US" altLang="ko-KR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- index</a:t>
              </a:r>
              <a:endParaRPr lang="ko-KR" altLang="en-US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197A25-3BAF-4428-A943-F2710A8F37A4}"/>
              </a:ext>
            </a:extLst>
          </p:cNvPr>
          <p:cNvGrpSpPr/>
          <p:nvPr/>
        </p:nvGrpSpPr>
        <p:grpSpPr>
          <a:xfrm>
            <a:off x="7929534" y="6214937"/>
            <a:ext cx="2775864" cy="409145"/>
            <a:chOff x="596347" y="5800418"/>
            <a:chExt cx="2853375" cy="409145"/>
          </a:xfrm>
        </p:grpSpPr>
        <p:sp>
          <p:nvSpPr>
            <p:cNvPr id="25" name="사다리꼴 24">
              <a:extLst>
                <a:ext uri="{FF2B5EF4-FFF2-40B4-BE49-F238E27FC236}">
                  <a16:creationId xmlns:a16="http://schemas.microsoft.com/office/drawing/2014/main" id="{F8A2ED0F-B0F5-4F77-8D81-E51B21DB1364}"/>
                </a:ext>
              </a:extLst>
            </p:cNvPr>
            <p:cNvSpPr/>
            <p:nvPr/>
          </p:nvSpPr>
          <p:spPr>
            <a:xfrm rot="10800000">
              <a:off x="596347" y="5800418"/>
              <a:ext cx="2853375" cy="409145"/>
            </a:xfrm>
            <a:prstGeom prst="trapezoid">
              <a:avLst>
                <a:gd name="adj" fmla="val 85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2B0FD5-8624-4C0A-801F-A3FA421000AA}"/>
                </a:ext>
              </a:extLst>
            </p:cNvPr>
            <p:cNvSpPr txBox="1"/>
            <p:nvPr/>
          </p:nvSpPr>
          <p:spPr>
            <a:xfrm>
              <a:off x="717843" y="5820325"/>
              <a:ext cx="2610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Subpage - </a:t>
              </a:r>
              <a:r>
                <a:rPr lang="en-US" altLang="ko-KR" b="1" dirty="0" err="1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bookDetail</a:t>
              </a:r>
              <a:endParaRPr lang="ko-KR" altLang="en-US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2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FAB66BB-5B48-413A-8196-8598B329D443}"/>
              </a:ext>
            </a:extLst>
          </p:cNvPr>
          <p:cNvGrpSpPr/>
          <p:nvPr/>
        </p:nvGrpSpPr>
        <p:grpSpPr>
          <a:xfrm>
            <a:off x="0" y="0"/>
            <a:ext cx="12192002" cy="6858005"/>
            <a:chOff x="-2" y="-5"/>
            <a:chExt cx="12192002" cy="685800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F0B4988-1A5E-48BB-BDBA-726DA5EECDA2}"/>
                </a:ext>
              </a:extLst>
            </p:cNvPr>
            <p:cNvGrpSpPr/>
            <p:nvPr/>
          </p:nvGrpSpPr>
          <p:grpSpPr>
            <a:xfrm>
              <a:off x="-2" y="-2"/>
              <a:ext cx="12192002" cy="6858002"/>
              <a:chOff x="-2" y="-2"/>
              <a:chExt cx="12192002" cy="685800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3956D64-8D90-4672-8398-C605964DFD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8" b="32421"/>
              <a:stretch/>
            </p:blipFill>
            <p:spPr>
              <a:xfrm flipH="1">
                <a:off x="0" y="-1"/>
                <a:ext cx="12192000" cy="6858001"/>
              </a:xfrm>
              <a:prstGeom prst="rect">
                <a:avLst/>
              </a:prstGeom>
            </p:spPr>
          </p:pic>
          <p:sp>
            <p:nvSpPr>
              <p:cNvPr id="32" name="직각 삼각형 31">
                <a:extLst>
                  <a:ext uri="{FF2B5EF4-FFF2-40B4-BE49-F238E27FC236}">
                    <a16:creationId xmlns:a16="http://schemas.microsoft.com/office/drawing/2014/main" id="{312456E5-7C27-4F42-BE8A-86A292A665A8}"/>
                  </a:ext>
                </a:extLst>
              </p:cNvPr>
              <p:cNvSpPr/>
              <p:nvPr/>
            </p:nvSpPr>
            <p:spPr>
              <a:xfrm rot="5400000">
                <a:off x="4381499" y="-4381499"/>
                <a:ext cx="3429000" cy="12191998"/>
              </a:xfrm>
              <a:prstGeom prst="rtTriangl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1468BEEC-67E3-4BAA-B780-5878120B87C2}"/>
                  </a:ext>
                </a:extLst>
              </p:cNvPr>
              <p:cNvSpPr/>
              <p:nvPr/>
            </p:nvSpPr>
            <p:spPr>
              <a:xfrm rot="5400000">
                <a:off x="3447141" y="-3447145"/>
                <a:ext cx="5297716" cy="12192002"/>
              </a:xfrm>
              <a:prstGeom prst="rt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800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A2E574E4-90EB-443A-8703-2B9011D860C9}"/>
                  </a:ext>
                </a:extLst>
              </p:cNvPr>
              <p:cNvSpPr/>
              <p:nvPr/>
            </p:nvSpPr>
            <p:spPr>
              <a:xfrm rot="5400000">
                <a:off x="2667000" y="-2667000"/>
                <a:ext cx="6858000" cy="12192000"/>
              </a:xfrm>
              <a:prstGeom prst="rtTriangl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57248FB0-F9B2-42CF-B090-91AABEC70EDF}"/>
                  </a:ext>
                </a:extLst>
              </p:cNvPr>
              <p:cNvSpPr/>
              <p:nvPr/>
            </p:nvSpPr>
            <p:spPr>
              <a:xfrm rot="5400000">
                <a:off x="5183189" y="-5183191"/>
                <a:ext cx="1825622" cy="12192000"/>
              </a:xfrm>
              <a:prstGeom prst="rtTriangl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37DFF3B-7AAD-4EE2-BDC5-D297CFE440FF}"/>
                  </a:ext>
                </a:extLst>
              </p:cNvPr>
              <p:cNvSpPr txBox="1"/>
              <p:nvPr/>
            </p:nvSpPr>
            <p:spPr>
              <a:xfrm>
                <a:off x="9807807" y="2757714"/>
                <a:ext cx="323165" cy="923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endParaRPr lang="ko-KR" altLang="en-US" sz="900" dirty="0"/>
              </a:p>
            </p:txBody>
          </p:sp>
        </p:grp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1EC0CE39-6508-4891-9F02-8E353374C826}"/>
                </a:ext>
              </a:extLst>
            </p:cNvPr>
            <p:cNvSpPr/>
            <p:nvPr/>
          </p:nvSpPr>
          <p:spPr>
            <a:xfrm rot="16200000">
              <a:off x="2667000" y="-2667005"/>
              <a:ext cx="6858000" cy="12192000"/>
            </a:xfrm>
            <a:prstGeom prst="rtTriangl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780C092-3AE1-440B-96C3-C095D18B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b="1" dirty="0" err="1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KakaoBook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</a:t>
            </a:r>
            <a:r>
              <a:rPr lang="en-US" altLang="ko-KR" sz="60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</a:t>
            </a:r>
            <a:br>
              <a:rPr lang="en-US" altLang="ko-KR" sz="66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Step 1. Parameter </a:t>
            </a:r>
            <a:r>
              <a:rPr lang="ko-KR" altLang="en-US" sz="3900" b="1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1E63F3-999B-4A58-8C6F-AA7EE654F1D5}"/>
              </a:ext>
            </a:extLst>
          </p:cNvPr>
          <p:cNvSpPr/>
          <p:nvPr/>
        </p:nvSpPr>
        <p:spPr>
          <a:xfrm>
            <a:off x="838200" y="2055808"/>
            <a:ext cx="4293737" cy="3429001"/>
          </a:xfrm>
          <a:prstGeom prst="rect">
            <a:avLst/>
          </a:prstGeom>
          <a:solidFill>
            <a:srgbClr val="FFFFFF"/>
          </a:solidFill>
          <a:ln w="57150">
            <a:solidFill>
              <a:srgbClr val="76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query: 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내용</a:t>
            </a:r>
            <a:endParaRPr lang="en-US" altLang="ko-KR" dirty="0">
              <a:solidFill>
                <a:srgbClr val="76323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target: 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조건</a:t>
            </a:r>
            <a:endParaRPr lang="en-US" altLang="ko-KR" dirty="0">
              <a:solidFill>
                <a:srgbClr val="76323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title(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제목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기본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isbn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(ISBN 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번호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publisher(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출판사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person(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저자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sort: 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결과 정렬 방법</a:t>
            </a:r>
            <a:endParaRPr lang="en-US" altLang="ko-KR" dirty="0">
              <a:solidFill>
                <a:srgbClr val="76323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accuracy(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정확도순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기본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latest(</a:t>
            </a:r>
            <a:r>
              <a:rPr lang="ko-KR" altLang="en-US" dirty="0" err="1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최신순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page: 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표시할 결과 페이지 번호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기본 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</a:t>
            </a:r>
          </a:p>
          <a:p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Size: 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표시할 결과 수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기본 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10</a:t>
            </a:r>
            <a:r>
              <a:rPr lang="ko-KR" altLang="en-US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en-US" altLang="ko-KR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D3DBD3-1F05-4C3C-89B6-1191B7A3D223}"/>
              </a:ext>
            </a:extLst>
          </p:cNvPr>
          <p:cNvSpPr/>
          <p:nvPr/>
        </p:nvSpPr>
        <p:spPr>
          <a:xfrm>
            <a:off x="6515100" y="2055808"/>
            <a:ext cx="4293737" cy="1252888"/>
          </a:xfrm>
          <a:prstGeom prst="rect">
            <a:avLst/>
          </a:prstGeom>
          <a:solidFill>
            <a:srgbClr val="FFFFFF"/>
          </a:solidFill>
          <a:ln w="57150">
            <a:solidFill>
              <a:srgbClr val="76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Daum</a:t>
            </a:r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 err="1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Kakao</a:t>
            </a:r>
            <a:r>
              <a:rPr lang="en-US" altLang="ko-KR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Rest API</a:t>
            </a:r>
          </a:p>
          <a:p>
            <a:pPr algn="ctr"/>
            <a:r>
              <a:rPr lang="en-US" altLang="ko-KR" sz="1600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https://dapi.kakao.com/v3/search/book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5FA294-997E-44CF-A565-73C6B83CB0AC}"/>
              </a:ext>
            </a:extLst>
          </p:cNvPr>
          <p:cNvGrpSpPr/>
          <p:nvPr/>
        </p:nvGrpSpPr>
        <p:grpSpPr>
          <a:xfrm>
            <a:off x="838199" y="5731478"/>
            <a:ext cx="4293736" cy="409145"/>
            <a:chOff x="838199" y="5731478"/>
            <a:chExt cx="4293736" cy="409145"/>
          </a:xfrm>
        </p:grpSpPr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AE0C3609-ED57-4521-B59C-C1CB26AE4EBE}"/>
                </a:ext>
              </a:extLst>
            </p:cNvPr>
            <p:cNvSpPr/>
            <p:nvPr/>
          </p:nvSpPr>
          <p:spPr>
            <a:xfrm rot="10800000">
              <a:off x="838199" y="5731478"/>
              <a:ext cx="4293736" cy="409145"/>
            </a:xfrm>
            <a:prstGeom prst="trapezoid">
              <a:avLst>
                <a:gd name="adj" fmla="val 859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D8AA19-752C-4BCC-B2A4-4E5118ABF24E}"/>
                </a:ext>
              </a:extLst>
            </p:cNvPr>
            <p:cNvSpPr txBox="1"/>
            <p:nvPr/>
          </p:nvSpPr>
          <p:spPr>
            <a:xfrm>
              <a:off x="1188499" y="5751385"/>
              <a:ext cx="3307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3333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URL Parameter</a:t>
              </a:r>
              <a:endParaRPr lang="ko-KR" altLang="en-US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C86E1B-6A60-4A4B-BE5A-CED690EA89A4}"/>
              </a:ext>
            </a:extLst>
          </p:cNvPr>
          <p:cNvSpPr/>
          <p:nvPr/>
        </p:nvSpPr>
        <p:spPr>
          <a:xfrm>
            <a:off x="6515100" y="4130917"/>
            <a:ext cx="4293737" cy="1353891"/>
          </a:xfrm>
          <a:prstGeom prst="rect">
            <a:avLst/>
          </a:prstGeom>
          <a:solidFill>
            <a:srgbClr val="FFFFFF"/>
          </a:solidFill>
          <a:ln w="57150">
            <a:solidFill>
              <a:srgbClr val="76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도서</a:t>
            </a:r>
            <a:r>
              <a:rPr lang="en-US" altLang="ko-KR" sz="32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32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 결과 </a:t>
            </a:r>
            <a:r>
              <a:rPr lang="en-US" altLang="ko-KR" sz="3200" b="1" dirty="0">
                <a:solidFill>
                  <a:srgbClr val="76323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JSON</a:t>
            </a: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715CE46E-6E33-4944-800C-BF354A12F058}"/>
              </a:ext>
            </a:extLst>
          </p:cNvPr>
          <p:cNvSpPr/>
          <p:nvPr/>
        </p:nvSpPr>
        <p:spPr>
          <a:xfrm rot="16200000">
            <a:off x="5347709" y="2595201"/>
            <a:ext cx="979055" cy="329561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68F0DF96-D3CE-4DAE-89D0-A4500555D367}"/>
              </a:ext>
            </a:extLst>
          </p:cNvPr>
          <p:cNvSpPr/>
          <p:nvPr/>
        </p:nvSpPr>
        <p:spPr>
          <a:xfrm>
            <a:off x="8172441" y="3594495"/>
            <a:ext cx="979055" cy="329561"/>
          </a:xfrm>
          <a:prstGeom prst="downArrow">
            <a:avLst/>
          </a:prstGeom>
          <a:solidFill>
            <a:srgbClr val="76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다리꼴 26">
            <a:extLst>
              <a:ext uri="{FF2B5EF4-FFF2-40B4-BE49-F238E27FC236}">
                <a16:creationId xmlns:a16="http://schemas.microsoft.com/office/drawing/2014/main" id="{A7B3C517-1D51-4179-88D1-9CE3E1DC2CFF}"/>
              </a:ext>
            </a:extLst>
          </p:cNvPr>
          <p:cNvSpPr/>
          <p:nvPr/>
        </p:nvSpPr>
        <p:spPr>
          <a:xfrm rot="10800000">
            <a:off x="6515100" y="5731478"/>
            <a:ext cx="4293736" cy="409145"/>
          </a:xfrm>
          <a:prstGeom prst="trapezoid">
            <a:avLst>
              <a:gd name="adj" fmla="val 85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E23ADA-604A-4980-ADE4-704F6F3A0C24}"/>
              </a:ext>
            </a:extLst>
          </p:cNvPr>
          <p:cNvSpPr txBox="1"/>
          <p:nvPr/>
        </p:nvSpPr>
        <p:spPr>
          <a:xfrm>
            <a:off x="7008173" y="5740744"/>
            <a:ext cx="330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비동기식 데이터 송수신</a:t>
            </a:r>
          </a:p>
        </p:txBody>
      </p:sp>
    </p:spTree>
    <p:extLst>
      <p:ext uri="{BB962C8B-B14F-4D97-AF65-F5344CB8AC3E}">
        <p14:creationId xmlns:p14="http://schemas.microsoft.com/office/powerpoint/2010/main" val="3588922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</TotalTime>
  <Words>917</Words>
  <Application>Microsoft Office PowerPoint</Application>
  <PresentationFormat>와이드스크린</PresentationFormat>
  <Paragraphs>137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함초롬바탕</vt:lpstr>
      <vt:lpstr>Arial</vt:lpstr>
      <vt:lpstr>Office 테마</vt:lpstr>
      <vt:lpstr>Web Develop Project with OpenAPI &amp; SCSS</vt:lpstr>
      <vt:lpstr>목차</vt:lpstr>
      <vt:lpstr>전체 일정</vt:lpstr>
      <vt:lpstr>Project 목표 인터넷 서점 제작 과정에서…</vt:lpstr>
      <vt:lpstr>User Persona</vt:lpstr>
      <vt:lpstr>Design Concept</vt:lpstr>
      <vt:lpstr>참고 자료 &amp; 프로토타입</vt:lpstr>
      <vt:lpstr>화면 구현 결과</vt:lpstr>
      <vt:lpstr>KakaoBook 검색 API Step 1. Parameter 생성</vt:lpstr>
      <vt:lpstr>KakaoBook 검색 API Step 2. Rest API 데이터 송수신</vt:lpstr>
      <vt:lpstr>KakaoBook 검색 API Step 3. Promise data 처리 방법</vt:lpstr>
      <vt:lpstr>Scroll Action Header, 검색 결과, subpage의 tags 고정</vt:lpstr>
      <vt:lpstr>Scroll Action Header, 검색 결과, subpage의 tags 고정</vt:lpstr>
      <vt:lpstr>Scroll Action Main page banner Fade 효과</vt:lpstr>
      <vt:lpstr>Banner의 Swiper 적용 Image Slide의 Fade In &amp; Out Swiper</vt:lpstr>
      <vt:lpstr>도서 목록 Slide</vt:lpstr>
      <vt:lpstr>PowerPoint 프레젠테이션</vt:lpstr>
      <vt:lpstr>PowerPoint 프레젠테이션</vt:lpstr>
      <vt:lpstr>PowerPoint 프레젠테이션</vt:lpstr>
      <vt:lpstr>PowerPoint 프레젠테이션</vt:lpstr>
      <vt:lpstr>프로그래밍 관점에서 보완점</vt:lpstr>
      <vt:lpstr>프로그래밍 관점에서 보완점</vt:lpstr>
      <vt:lpstr>프로그래밍 관점에서 보완점</vt:lpstr>
      <vt:lpstr>디자인 관점에서 보완점</vt:lpstr>
      <vt:lpstr>소감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 &amp; OpenAPI Wep Develop Project</dc:title>
  <dc:creator>404-06</dc:creator>
  <cp:lastModifiedBy>404-06</cp:lastModifiedBy>
  <cp:revision>88</cp:revision>
  <cp:lastPrinted>2025-06-03T08:35:00Z</cp:lastPrinted>
  <dcterms:created xsi:type="dcterms:W3CDTF">2025-05-01T05:59:34Z</dcterms:created>
  <dcterms:modified xsi:type="dcterms:W3CDTF">2025-06-03T09:41:20Z</dcterms:modified>
</cp:coreProperties>
</file>